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4"/>
  </p:notesMasterIdLst>
  <p:sldIdLst>
    <p:sldId id="256" r:id="rId2"/>
    <p:sldId id="317" r:id="rId3"/>
    <p:sldId id="300" r:id="rId4"/>
    <p:sldId id="291" r:id="rId5"/>
    <p:sldId id="292" r:id="rId6"/>
    <p:sldId id="257" r:id="rId7"/>
    <p:sldId id="281" r:id="rId8"/>
    <p:sldId id="261" r:id="rId9"/>
    <p:sldId id="314" r:id="rId10"/>
    <p:sldId id="313" r:id="rId11"/>
    <p:sldId id="290" r:id="rId12"/>
    <p:sldId id="262" r:id="rId13"/>
    <p:sldId id="277" r:id="rId14"/>
    <p:sldId id="278" r:id="rId15"/>
    <p:sldId id="279" r:id="rId16"/>
    <p:sldId id="283" r:id="rId17"/>
    <p:sldId id="295" r:id="rId18"/>
    <p:sldId id="269" r:id="rId19"/>
    <p:sldId id="296" r:id="rId20"/>
    <p:sldId id="287" r:id="rId21"/>
    <p:sldId id="305" r:id="rId22"/>
    <p:sldId id="302" r:id="rId23"/>
    <p:sldId id="288" r:id="rId24"/>
    <p:sldId id="306" r:id="rId25"/>
    <p:sldId id="325" r:id="rId26"/>
    <p:sldId id="326" r:id="rId27"/>
    <p:sldId id="327" r:id="rId28"/>
    <p:sldId id="322" r:id="rId29"/>
    <p:sldId id="311" r:id="rId30"/>
    <p:sldId id="294" r:id="rId31"/>
    <p:sldId id="282"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714" autoAdjust="0"/>
  </p:normalViewPr>
  <p:slideViewPr>
    <p:cSldViewPr>
      <p:cViewPr>
        <p:scale>
          <a:sx n="60" d="100"/>
          <a:sy n="60" d="100"/>
        </p:scale>
        <p:origin x="-1350" y="-10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BC3D2-F672-4B00-AAAF-10C6CBC6327C}" type="doc">
      <dgm:prSet loTypeId="urn:microsoft.com/office/officeart/2005/8/layout/vList3#1" loCatId="list" qsTypeId="urn:microsoft.com/office/officeart/2005/8/quickstyle/simple1" qsCatId="simple" csTypeId="urn:microsoft.com/office/officeart/2005/8/colors/accent1_2" csCatId="accent1" phldr="1"/>
      <dgm:spPr/>
    </dgm:pt>
    <dgm:pt modelId="{382F8458-2A7C-4749-9B62-29F870178ABA}">
      <dgm:prSet/>
      <dgm:spPr/>
      <dgm:t>
        <a:bodyPr/>
        <a:lstStyle/>
        <a:p>
          <a:pPr algn="l"/>
          <a:r>
            <a:rPr lang="en-US" dirty="0" smtClean="0"/>
            <a:t>To summarize the basic theory of Picture Exchange Communication System (PECS)</a:t>
          </a:r>
          <a:endParaRPr lang="en-US" dirty="0"/>
        </a:p>
      </dgm:t>
    </dgm:pt>
    <dgm:pt modelId="{DCF6849E-E3BD-468E-8542-72FBB9F7E196}" type="parTrans" cxnId="{2A69E473-0FF2-4C1B-9A1C-1144B4F9AA3F}">
      <dgm:prSet/>
      <dgm:spPr/>
      <dgm:t>
        <a:bodyPr/>
        <a:lstStyle/>
        <a:p>
          <a:endParaRPr lang="en-US"/>
        </a:p>
      </dgm:t>
    </dgm:pt>
    <dgm:pt modelId="{BA2E5E8A-030F-4CF5-82C6-70F52AC5066A}" type="sibTrans" cxnId="{2A69E473-0FF2-4C1B-9A1C-1144B4F9AA3F}">
      <dgm:prSet/>
      <dgm:spPr/>
      <dgm:t>
        <a:bodyPr/>
        <a:lstStyle/>
        <a:p>
          <a:endParaRPr lang="en-US"/>
        </a:p>
      </dgm:t>
    </dgm:pt>
    <dgm:pt modelId="{46B36AC1-3F6C-4B5C-A6D3-637C571D762D}">
      <dgm:prSet/>
      <dgm:spPr/>
      <dgm:t>
        <a:bodyPr/>
        <a:lstStyle/>
        <a:p>
          <a:pPr algn="l"/>
          <a:r>
            <a:rPr lang="en-US" dirty="0" smtClean="0"/>
            <a:t>To determine the efficacy of the intervention by literature review in narrative form</a:t>
          </a:r>
          <a:endParaRPr lang="en-US" dirty="0"/>
        </a:p>
      </dgm:t>
    </dgm:pt>
    <dgm:pt modelId="{E38A045F-3F42-4A06-AAFB-2B5CDFDEB8BB}" type="parTrans" cxnId="{F0DEA6B8-D777-43C2-B670-EC7C0660AE46}">
      <dgm:prSet/>
      <dgm:spPr/>
      <dgm:t>
        <a:bodyPr/>
        <a:lstStyle/>
        <a:p>
          <a:endParaRPr lang="en-US"/>
        </a:p>
      </dgm:t>
    </dgm:pt>
    <dgm:pt modelId="{008822BA-A86C-4622-B745-A78E21661E85}" type="sibTrans" cxnId="{F0DEA6B8-D777-43C2-B670-EC7C0660AE46}">
      <dgm:prSet/>
      <dgm:spPr/>
      <dgm:t>
        <a:bodyPr/>
        <a:lstStyle/>
        <a:p>
          <a:endParaRPr lang="en-US"/>
        </a:p>
      </dgm:t>
    </dgm:pt>
    <dgm:pt modelId="{AEC8FC9E-0670-4C72-8128-A280125EC142}">
      <dgm:prSet/>
      <dgm:spPr/>
      <dgm:t>
        <a:bodyPr/>
        <a:lstStyle/>
        <a:p>
          <a:pPr algn="l"/>
          <a:r>
            <a:rPr lang="en-US" dirty="0" smtClean="0"/>
            <a:t>To address the myths that surround PECS</a:t>
          </a:r>
          <a:endParaRPr lang="en-US" dirty="0"/>
        </a:p>
      </dgm:t>
    </dgm:pt>
    <dgm:pt modelId="{7B4388C7-E869-41F9-9F45-D082D09ABFF6}" type="parTrans" cxnId="{B91BD3E6-004E-48D4-93A0-DEF004FE3642}">
      <dgm:prSet/>
      <dgm:spPr/>
      <dgm:t>
        <a:bodyPr/>
        <a:lstStyle/>
        <a:p>
          <a:endParaRPr lang="en-US"/>
        </a:p>
      </dgm:t>
    </dgm:pt>
    <dgm:pt modelId="{1A832FDB-1A6C-4F4E-A033-D80284C97C36}" type="sibTrans" cxnId="{B91BD3E6-004E-48D4-93A0-DEF004FE3642}">
      <dgm:prSet/>
      <dgm:spPr/>
      <dgm:t>
        <a:bodyPr/>
        <a:lstStyle/>
        <a:p>
          <a:endParaRPr lang="en-US"/>
        </a:p>
      </dgm:t>
    </dgm:pt>
    <dgm:pt modelId="{295EDC52-1FEC-4701-92AA-A4EECD8AAC86}" type="pres">
      <dgm:prSet presAssocID="{285BC3D2-F672-4B00-AAAF-10C6CBC6327C}" presName="linearFlow" presStyleCnt="0">
        <dgm:presLayoutVars>
          <dgm:dir/>
          <dgm:resizeHandles val="exact"/>
        </dgm:presLayoutVars>
      </dgm:prSet>
      <dgm:spPr/>
    </dgm:pt>
    <dgm:pt modelId="{785D89A4-4591-4DA3-8A1D-712A6C562D9C}" type="pres">
      <dgm:prSet presAssocID="{382F8458-2A7C-4749-9B62-29F870178ABA}" presName="composite" presStyleCnt="0"/>
      <dgm:spPr/>
    </dgm:pt>
    <dgm:pt modelId="{93E62038-99A4-49B6-A4AB-70DE41854C5C}" type="pres">
      <dgm:prSet presAssocID="{382F8458-2A7C-4749-9B62-29F870178ABA}" presName="imgShp" presStyleLbl="fgImgPlace1" presStyleIdx="0" presStyleCnt="3"/>
      <dgm:spPr>
        <a:blipFill rotWithShape="1">
          <a:blip xmlns:r="http://schemas.openxmlformats.org/officeDocument/2006/relationships" r:embed="rId1"/>
          <a:stretch>
            <a:fillRect/>
          </a:stretch>
        </a:blipFill>
      </dgm:spPr>
    </dgm:pt>
    <dgm:pt modelId="{A144B020-A7A1-41EE-8C49-B33D17EA7FB2}" type="pres">
      <dgm:prSet presAssocID="{382F8458-2A7C-4749-9B62-29F870178ABA}" presName="txShp" presStyleLbl="node1" presStyleIdx="0" presStyleCnt="3">
        <dgm:presLayoutVars>
          <dgm:bulletEnabled val="1"/>
        </dgm:presLayoutVars>
      </dgm:prSet>
      <dgm:spPr/>
      <dgm:t>
        <a:bodyPr/>
        <a:lstStyle/>
        <a:p>
          <a:endParaRPr lang="en-US"/>
        </a:p>
      </dgm:t>
    </dgm:pt>
    <dgm:pt modelId="{620ECCE9-8D34-42BB-BA43-06F1EABEEA6B}" type="pres">
      <dgm:prSet presAssocID="{BA2E5E8A-030F-4CF5-82C6-70F52AC5066A}" presName="spacing" presStyleCnt="0"/>
      <dgm:spPr/>
    </dgm:pt>
    <dgm:pt modelId="{6DAEE1E2-BE30-4B1D-A5D9-6AB5AB0B261C}" type="pres">
      <dgm:prSet presAssocID="{AEC8FC9E-0670-4C72-8128-A280125EC142}" presName="composite" presStyleCnt="0"/>
      <dgm:spPr/>
    </dgm:pt>
    <dgm:pt modelId="{A613FB72-12AC-4629-863F-F9FA6B19A8C1}" type="pres">
      <dgm:prSet presAssocID="{AEC8FC9E-0670-4C72-8128-A280125EC142}" presName="imgShp" presStyleLbl="fgImgPlace1" presStyleIdx="1" presStyleCnt="3"/>
      <dgm:spPr>
        <a:blipFill rotWithShape="1">
          <a:blip xmlns:r="http://schemas.openxmlformats.org/officeDocument/2006/relationships" r:embed="rId2"/>
          <a:stretch>
            <a:fillRect/>
          </a:stretch>
        </a:blipFill>
      </dgm:spPr>
    </dgm:pt>
    <dgm:pt modelId="{58EB66B2-EDED-4B3D-8197-CFE2C8E9C6DB}" type="pres">
      <dgm:prSet presAssocID="{AEC8FC9E-0670-4C72-8128-A280125EC142}" presName="txShp" presStyleLbl="node1" presStyleIdx="1" presStyleCnt="3">
        <dgm:presLayoutVars>
          <dgm:bulletEnabled val="1"/>
        </dgm:presLayoutVars>
      </dgm:prSet>
      <dgm:spPr/>
      <dgm:t>
        <a:bodyPr/>
        <a:lstStyle/>
        <a:p>
          <a:endParaRPr lang="en-US"/>
        </a:p>
      </dgm:t>
    </dgm:pt>
    <dgm:pt modelId="{73023CF9-D969-4E92-89FD-0840CDF89108}" type="pres">
      <dgm:prSet presAssocID="{1A832FDB-1A6C-4F4E-A033-D80284C97C36}" presName="spacing" presStyleCnt="0"/>
      <dgm:spPr/>
    </dgm:pt>
    <dgm:pt modelId="{C6FA8F4B-4CA6-4F5B-A86B-0759FB17D262}" type="pres">
      <dgm:prSet presAssocID="{46B36AC1-3F6C-4B5C-A6D3-637C571D762D}" presName="composite" presStyleCnt="0"/>
      <dgm:spPr/>
    </dgm:pt>
    <dgm:pt modelId="{034C9417-8B52-4897-9E42-CBFEDBB2EE02}" type="pres">
      <dgm:prSet presAssocID="{46B36AC1-3F6C-4B5C-A6D3-637C571D762D}" presName="imgShp" presStyleLbl="fgImgPlace1" presStyleIdx="2" presStyleCnt="3"/>
      <dgm:spPr>
        <a:blipFill rotWithShape="1">
          <a:blip xmlns:r="http://schemas.openxmlformats.org/officeDocument/2006/relationships" r:embed="rId3"/>
          <a:stretch>
            <a:fillRect/>
          </a:stretch>
        </a:blipFill>
      </dgm:spPr>
    </dgm:pt>
    <dgm:pt modelId="{AD704E12-5855-4B2A-A7B3-53468C630F27}" type="pres">
      <dgm:prSet presAssocID="{46B36AC1-3F6C-4B5C-A6D3-637C571D762D}" presName="txShp" presStyleLbl="node1" presStyleIdx="2" presStyleCnt="3">
        <dgm:presLayoutVars>
          <dgm:bulletEnabled val="1"/>
        </dgm:presLayoutVars>
      </dgm:prSet>
      <dgm:spPr/>
      <dgm:t>
        <a:bodyPr/>
        <a:lstStyle/>
        <a:p>
          <a:endParaRPr lang="en-US"/>
        </a:p>
      </dgm:t>
    </dgm:pt>
  </dgm:ptLst>
  <dgm:cxnLst>
    <dgm:cxn modelId="{10A95431-C461-490C-8238-BF88749F086A}" type="presOf" srcId="{285BC3D2-F672-4B00-AAAF-10C6CBC6327C}" destId="{295EDC52-1FEC-4701-92AA-A4EECD8AAC86}" srcOrd="0" destOrd="0" presId="urn:microsoft.com/office/officeart/2005/8/layout/vList3#1"/>
    <dgm:cxn modelId="{2A69E473-0FF2-4C1B-9A1C-1144B4F9AA3F}" srcId="{285BC3D2-F672-4B00-AAAF-10C6CBC6327C}" destId="{382F8458-2A7C-4749-9B62-29F870178ABA}" srcOrd="0" destOrd="0" parTransId="{DCF6849E-E3BD-468E-8542-72FBB9F7E196}" sibTransId="{BA2E5E8A-030F-4CF5-82C6-70F52AC5066A}"/>
    <dgm:cxn modelId="{C14100A7-A46A-495C-9525-1C8926890C86}" type="presOf" srcId="{AEC8FC9E-0670-4C72-8128-A280125EC142}" destId="{58EB66B2-EDED-4B3D-8197-CFE2C8E9C6DB}" srcOrd="0" destOrd="0" presId="urn:microsoft.com/office/officeart/2005/8/layout/vList3#1"/>
    <dgm:cxn modelId="{F0DEA6B8-D777-43C2-B670-EC7C0660AE46}" srcId="{285BC3D2-F672-4B00-AAAF-10C6CBC6327C}" destId="{46B36AC1-3F6C-4B5C-A6D3-637C571D762D}" srcOrd="2" destOrd="0" parTransId="{E38A045F-3F42-4A06-AAFB-2B5CDFDEB8BB}" sibTransId="{008822BA-A86C-4622-B745-A78E21661E85}"/>
    <dgm:cxn modelId="{B91BD3E6-004E-48D4-93A0-DEF004FE3642}" srcId="{285BC3D2-F672-4B00-AAAF-10C6CBC6327C}" destId="{AEC8FC9E-0670-4C72-8128-A280125EC142}" srcOrd="1" destOrd="0" parTransId="{7B4388C7-E869-41F9-9F45-D082D09ABFF6}" sibTransId="{1A832FDB-1A6C-4F4E-A033-D80284C97C36}"/>
    <dgm:cxn modelId="{46CC27D7-57AD-4E54-9B50-3F0DDC38757D}" type="presOf" srcId="{382F8458-2A7C-4749-9B62-29F870178ABA}" destId="{A144B020-A7A1-41EE-8C49-B33D17EA7FB2}" srcOrd="0" destOrd="0" presId="urn:microsoft.com/office/officeart/2005/8/layout/vList3#1"/>
    <dgm:cxn modelId="{85ECD159-3F4C-4559-B04D-CB1CDCF5DBCC}" type="presOf" srcId="{46B36AC1-3F6C-4B5C-A6D3-637C571D762D}" destId="{AD704E12-5855-4B2A-A7B3-53468C630F27}" srcOrd="0" destOrd="0" presId="urn:microsoft.com/office/officeart/2005/8/layout/vList3#1"/>
    <dgm:cxn modelId="{D01ECD2E-39B0-4A64-9C4A-21386071F12D}" type="presParOf" srcId="{295EDC52-1FEC-4701-92AA-A4EECD8AAC86}" destId="{785D89A4-4591-4DA3-8A1D-712A6C562D9C}" srcOrd="0" destOrd="0" presId="urn:microsoft.com/office/officeart/2005/8/layout/vList3#1"/>
    <dgm:cxn modelId="{949448D0-0CAF-4F13-8304-64A64010B072}" type="presParOf" srcId="{785D89A4-4591-4DA3-8A1D-712A6C562D9C}" destId="{93E62038-99A4-49B6-A4AB-70DE41854C5C}" srcOrd="0" destOrd="0" presId="urn:microsoft.com/office/officeart/2005/8/layout/vList3#1"/>
    <dgm:cxn modelId="{7996C64D-8635-454A-A1C5-09F860F19C3B}" type="presParOf" srcId="{785D89A4-4591-4DA3-8A1D-712A6C562D9C}" destId="{A144B020-A7A1-41EE-8C49-B33D17EA7FB2}" srcOrd="1" destOrd="0" presId="urn:microsoft.com/office/officeart/2005/8/layout/vList3#1"/>
    <dgm:cxn modelId="{60BC41E5-1618-4575-B601-4ED8156248D5}" type="presParOf" srcId="{295EDC52-1FEC-4701-92AA-A4EECD8AAC86}" destId="{620ECCE9-8D34-42BB-BA43-06F1EABEEA6B}" srcOrd="1" destOrd="0" presId="urn:microsoft.com/office/officeart/2005/8/layout/vList3#1"/>
    <dgm:cxn modelId="{431B7581-3DAC-41DB-83C5-42A07E251BAF}" type="presParOf" srcId="{295EDC52-1FEC-4701-92AA-A4EECD8AAC86}" destId="{6DAEE1E2-BE30-4B1D-A5D9-6AB5AB0B261C}" srcOrd="2" destOrd="0" presId="urn:microsoft.com/office/officeart/2005/8/layout/vList3#1"/>
    <dgm:cxn modelId="{B4FD02F2-C798-4F1E-919F-6F1AAEC4BD33}" type="presParOf" srcId="{6DAEE1E2-BE30-4B1D-A5D9-6AB5AB0B261C}" destId="{A613FB72-12AC-4629-863F-F9FA6B19A8C1}" srcOrd="0" destOrd="0" presId="urn:microsoft.com/office/officeart/2005/8/layout/vList3#1"/>
    <dgm:cxn modelId="{C8E9F631-2899-4536-998F-48D0CF46ED73}" type="presParOf" srcId="{6DAEE1E2-BE30-4B1D-A5D9-6AB5AB0B261C}" destId="{58EB66B2-EDED-4B3D-8197-CFE2C8E9C6DB}" srcOrd="1" destOrd="0" presId="urn:microsoft.com/office/officeart/2005/8/layout/vList3#1"/>
    <dgm:cxn modelId="{DE03EEB7-FEDD-47BC-86CB-BCC1C2936D1B}" type="presParOf" srcId="{295EDC52-1FEC-4701-92AA-A4EECD8AAC86}" destId="{73023CF9-D969-4E92-89FD-0840CDF89108}" srcOrd="3" destOrd="0" presId="urn:microsoft.com/office/officeart/2005/8/layout/vList3#1"/>
    <dgm:cxn modelId="{CB8EB764-A2CE-4AE7-B6AF-6CEB8E7F7B50}" type="presParOf" srcId="{295EDC52-1FEC-4701-92AA-A4EECD8AAC86}" destId="{C6FA8F4B-4CA6-4F5B-A86B-0759FB17D262}" srcOrd="4" destOrd="0" presId="urn:microsoft.com/office/officeart/2005/8/layout/vList3#1"/>
    <dgm:cxn modelId="{8713A421-2E44-45CB-B0EC-94369D3BA07E}" type="presParOf" srcId="{C6FA8F4B-4CA6-4F5B-A86B-0759FB17D262}" destId="{034C9417-8B52-4897-9E42-CBFEDBB2EE02}" srcOrd="0" destOrd="0" presId="urn:microsoft.com/office/officeart/2005/8/layout/vList3#1"/>
    <dgm:cxn modelId="{71182337-38DE-40A7-BB6C-8AA3705BB733}" type="presParOf" srcId="{C6FA8F4B-4CA6-4F5B-A86B-0759FB17D262}" destId="{AD704E12-5855-4B2A-A7B3-53468C630F27}"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C7571-17E3-4D46-B582-600AF2408DE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08672D9-6FCA-4D02-A136-F9FB13466787}">
      <dgm:prSet phldrT="[Text]"/>
      <dgm:spPr/>
      <dgm:t>
        <a:bodyPr/>
        <a:lstStyle/>
        <a:p>
          <a:r>
            <a:rPr lang="en-US" dirty="0" smtClean="0"/>
            <a:t>Frustration</a:t>
          </a:r>
          <a:endParaRPr lang="en-US" dirty="0"/>
        </a:p>
      </dgm:t>
    </dgm:pt>
    <dgm:pt modelId="{D9094DE6-5E49-446D-8090-6483A34780A1}" type="parTrans" cxnId="{C4CAFC7F-21B4-4484-9198-BF97CC325280}">
      <dgm:prSet/>
      <dgm:spPr/>
      <dgm:t>
        <a:bodyPr/>
        <a:lstStyle/>
        <a:p>
          <a:endParaRPr lang="en-US"/>
        </a:p>
      </dgm:t>
    </dgm:pt>
    <dgm:pt modelId="{AFCCF8D4-59D6-4C29-8D9F-39C6D12A307F}" type="sibTrans" cxnId="{C4CAFC7F-21B4-4484-9198-BF97CC325280}">
      <dgm:prSet/>
      <dgm:spPr/>
      <dgm:t>
        <a:bodyPr/>
        <a:lstStyle/>
        <a:p>
          <a:endParaRPr lang="en-US" dirty="0"/>
        </a:p>
      </dgm:t>
    </dgm:pt>
    <dgm:pt modelId="{ECFD43AB-8404-43B5-BC7E-0B3470F4468D}">
      <dgm:prSet phldrT="[Text]"/>
      <dgm:spPr/>
      <dgm:t>
        <a:bodyPr/>
        <a:lstStyle/>
        <a:p>
          <a:r>
            <a:rPr lang="en-US" dirty="0" smtClean="0"/>
            <a:t>Loss of independence reliance on others</a:t>
          </a:r>
          <a:endParaRPr lang="en-US" dirty="0"/>
        </a:p>
      </dgm:t>
    </dgm:pt>
    <dgm:pt modelId="{02DDADDC-CDAA-4C27-AD40-46A33BE51CF9}" type="parTrans" cxnId="{97AF2C4D-18E2-4FFB-835C-CB25C9A48594}">
      <dgm:prSet/>
      <dgm:spPr/>
      <dgm:t>
        <a:bodyPr/>
        <a:lstStyle/>
        <a:p>
          <a:endParaRPr lang="en-US"/>
        </a:p>
      </dgm:t>
    </dgm:pt>
    <dgm:pt modelId="{458D863C-A83C-41E3-A61C-ECAAD4635972}" type="sibTrans" cxnId="{97AF2C4D-18E2-4FFB-835C-CB25C9A48594}">
      <dgm:prSet/>
      <dgm:spPr/>
      <dgm:t>
        <a:bodyPr/>
        <a:lstStyle/>
        <a:p>
          <a:endParaRPr lang="en-US" dirty="0"/>
        </a:p>
      </dgm:t>
    </dgm:pt>
    <dgm:pt modelId="{08F6A3D1-7F41-4E1A-826D-CB0E244538ED}">
      <dgm:prSet phldrT="[Text]"/>
      <dgm:spPr/>
      <dgm:t>
        <a:bodyPr/>
        <a:lstStyle/>
        <a:p>
          <a:r>
            <a:rPr lang="en-US" dirty="0" smtClean="0"/>
            <a:t>Lack of control over decisions</a:t>
          </a:r>
          <a:endParaRPr lang="en-US" dirty="0"/>
        </a:p>
      </dgm:t>
    </dgm:pt>
    <dgm:pt modelId="{15D928E9-7638-4EB3-9343-E3E2635B8872}" type="parTrans" cxnId="{6CA6FA57-F6EB-4B1E-929A-D3F7F6618849}">
      <dgm:prSet/>
      <dgm:spPr/>
      <dgm:t>
        <a:bodyPr/>
        <a:lstStyle/>
        <a:p>
          <a:endParaRPr lang="en-US"/>
        </a:p>
      </dgm:t>
    </dgm:pt>
    <dgm:pt modelId="{0D6B4397-EF96-4C44-AC30-B43A9A7F9212}" type="sibTrans" cxnId="{6CA6FA57-F6EB-4B1E-929A-D3F7F6618849}">
      <dgm:prSet/>
      <dgm:spPr/>
      <dgm:t>
        <a:bodyPr/>
        <a:lstStyle/>
        <a:p>
          <a:endParaRPr lang="en-US" dirty="0"/>
        </a:p>
      </dgm:t>
    </dgm:pt>
    <dgm:pt modelId="{30AFA3F5-E500-4A7C-A54D-24B2064604AD}">
      <dgm:prSet phldrT="[Text]"/>
      <dgm:spPr/>
      <dgm:t>
        <a:bodyPr/>
        <a:lstStyle/>
        <a:p>
          <a:r>
            <a:rPr lang="en-US" dirty="0" smtClean="0"/>
            <a:t>Learned helplessness</a:t>
          </a:r>
          <a:endParaRPr lang="en-US" dirty="0"/>
        </a:p>
      </dgm:t>
    </dgm:pt>
    <dgm:pt modelId="{A60678F5-EC84-40CA-BE40-F87F50D11AEA}" type="parTrans" cxnId="{0B58478C-C4DE-4B25-A617-99C7B1E1CA4B}">
      <dgm:prSet/>
      <dgm:spPr/>
      <dgm:t>
        <a:bodyPr/>
        <a:lstStyle/>
        <a:p>
          <a:endParaRPr lang="en-US"/>
        </a:p>
      </dgm:t>
    </dgm:pt>
    <dgm:pt modelId="{7B0B8243-DE67-49FE-A0D9-D73E78540B57}" type="sibTrans" cxnId="{0B58478C-C4DE-4B25-A617-99C7B1E1CA4B}">
      <dgm:prSet/>
      <dgm:spPr/>
      <dgm:t>
        <a:bodyPr/>
        <a:lstStyle/>
        <a:p>
          <a:endParaRPr lang="en-US" dirty="0"/>
        </a:p>
      </dgm:t>
    </dgm:pt>
    <dgm:pt modelId="{EADA664B-5BC2-4864-87F1-D90B03BE07E6}">
      <dgm:prSet phldrT="[Text]"/>
      <dgm:spPr/>
      <dgm:t>
        <a:bodyPr/>
        <a:lstStyle/>
        <a:p>
          <a:r>
            <a:rPr lang="en-US" dirty="0" smtClean="0"/>
            <a:t>Confrontation, Tantrums</a:t>
          </a:r>
          <a:endParaRPr lang="en-US" dirty="0"/>
        </a:p>
      </dgm:t>
    </dgm:pt>
    <dgm:pt modelId="{CD966965-9DCC-4B9C-996C-4026A82110DE}" type="parTrans" cxnId="{44F4FD6F-9FFD-42DF-BBD3-58945E8C6198}">
      <dgm:prSet/>
      <dgm:spPr/>
      <dgm:t>
        <a:bodyPr/>
        <a:lstStyle/>
        <a:p>
          <a:endParaRPr lang="en-US"/>
        </a:p>
      </dgm:t>
    </dgm:pt>
    <dgm:pt modelId="{F58CF3C7-9F6B-4AC6-B7D2-5206E39194B4}" type="sibTrans" cxnId="{44F4FD6F-9FFD-42DF-BBD3-58945E8C6198}">
      <dgm:prSet/>
      <dgm:spPr/>
      <dgm:t>
        <a:bodyPr/>
        <a:lstStyle/>
        <a:p>
          <a:endParaRPr lang="en-US" dirty="0"/>
        </a:p>
      </dgm:t>
    </dgm:pt>
    <dgm:pt modelId="{C6E19740-1AE6-44FB-8A09-BFC59EFD8371}" type="pres">
      <dgm:prSet presAssocID="{DC2C7571-17E3-4D46-B582-600AF2408DEB}" presName="cycle" presStyleCnt="0">
        <dgm:presLayoutVars>
          <dgm:dir/>
          <dgm:resizeHandles val="exact"/>
        </dgm:presLayoutVars>
      </dgm:prSet>
      <dgm:spPr/>
      <dgm:t>
        <a:bodyPr/>
        <a:lstStyle/>
        <a:p>
          <a:endParaRPr lang="en-US"/>
        </a:p>
      </dgm:t>
    </dgm:pt>
    <dgm:pt modelId="{2847DAC1-0626-40F1-A584-8720F01A33CC}" type="pres">
      <dgm:prSet presAssocID="{E08672D9-6FCA-4D02-A136-F9FB13466787}" presName="node" presStyleLbl="node1" presStyleIdx="0" presStyleCnt="5">
        <dgm:presLayoutVars>
          <dgm:bulletEnabled val="1"/>
        </dgm:presLayoutVars>
      </dgm:prSet>
      <dgm:spPr/>
      <dgm:t>
        <a:bodyPr/>
        <a:lstStyle/>
        <a:p>
          <a:endParaRPr lang="en-US"/>
        </a:p>
      </dgm:t>
    </dgm:pt>
    <dgm:pt modelId="{B19340F9-B187-4FDF-B5C9-CD6BB8A9CC8C}" type="pres">
      <dgm:prSet presAssocID="{AFCCF8D4-59D6-4C29-8D9F-39C6D12A307F}" presName="sibTrans" presStyleLbl="sibTrans2D1" presStyleIdx="0" presStyleCnt="5"/>
      <dgm:spPr/>
      <dgm:t>
        <a:bodyPr/>
        <a:lstStyle/>
        <a:p>
          <a:endParaRPr lang="en-US"/>
        </a:p>
      </dgm:t>
    </dgm:pt>
    <dgm:pt modelId="{22758497-F377-4CA0-8BF8-646E57E4D9F6}" type="pres">
      <dgm:prSet presAssocID="{AFCCF8D4-59D6-4C29-8D9F-39C6D12A307F}" presName="connectorText" presStyleLbl="sibTrans2D1" presStyleIdx="0" presStyleCnt="5"/>
      <dgm:spPr/>
      <dgm:t>
        <a:bodyPr/>
        <a:lstStyle/>
        <a:p>
          <a:endParaRPr lang="en-US"/>
        </a:p>
      </dgm:t>
    </dgm:pt>
    <dgm:pt modelId="{BF938CC0-F847-4A97-999C-D07504F6745F}" type="pres">
      <dgm:prSet presAssocID="{ECFD43AB-8404-43B5-BC7E-0B3470F4468D}" presName="node" presStyleLbl="node1" presStyleIdx="1" presStyleCnt="5">
        <dgm:presLayoutVars>
          <dgm:bulletEnabled val="1"/>
        </dgm:presLayoutVars>
      </dgm:prSet>
      <dgm:spPr/>
      <dgm:t>
        <a:bodyPr/>
        <a:lstStyle/>
        <a:p>
          <a:endParaRPr lang="en-US"/>
        </a:p>
      </dgm:t>
    </dgm:pt>
    <dgm:pt modelId="{E43B5BE6-25AB-4006-B8C5-BA8C13757C05}" type="pres">
      <dgm:prSet presAssocID="{458D863C-A83C-41E3-A61C-ECAAD4635972}" presName="sibTrans" presStyleLbl="sibTrans2D1" presStyleIdx="1" presStyleCnt="5"/>
      <dgm:spPr/>
      <dgm:t>
        <a:bodyPr/>
        <a:lstStyle/>
        <a:p>
          <a:endParaRPr lang="en-US"/>
        </a:p>
      </dgm:t>
    </dgm:pt>
    <dgm:pt modelId="{FF96C860-E83F-4B02-ADF0-22DAD7849E03}" type="pres">
      <dgm:prSet presAssocID="{458D863C-A83C-41E3-A61C-ECAAD4635972}" presName="connectorText" presStyleLbl="sibTrans2D1" presStyleIdx="1" presStyleCnt="5"/>
      <dgm:spPr/>
      <dgm:t>
        <a:bodyPr/>
        <a:lstStyle/>
        <a:p>
          <a:endParaRPr lang="en-US"/>
        </a:p>
      </dgm:t>
    </dgm:pt>
    <dgm:pt modelId="{B6BA72D4-E139-4A1F-B99B-4CD29620C402}" type="pres">
      <dgm:prSet presAssocID="{08F6A3D1-7F41-4E1A-826D-CB0E244538ED}" presName="node" presStyleLbl="node1" presStyleIdx="2" presStyleCnt="5">
        <dgm:presLayoutVars>
          <dgm:bulletEnabled val="1"/>
        </dgm:presLayoutVars>
      </dgm:prSet>
      <dgm:spPr/>
      <dgm:t>
        <a:bodyPr/>
        <a:lstStyle/>
        <a:p>
          <a:endParaRPr lang="en-US"/>
        </a:p>
      </dgm:t>
    </dgm:pt>
    <dgm:pt modelId="{E5D8A0B9-0CB1-4106-9A5B-27F75A5EBA5F}" type="pres">
      <dgm:prSet presAssocID="{0D6B4397-EF96-4C44-AC30-B43A9A7F9212}" presName="sibTrans" presStyleLbl="sibTrans2D1" presStyleIdx="2" presStyleCnt="5"/>
      <dgm:spPr/>
      <dgm:t>
        <a:bodyPr/>
        <a:lstStyle/>
        <a:p>
          <a:endParaRPr lang="en-US"/>
        </a:p>
      </dgm:t>
    </dgm:pt>
    <dgm:pt modelId="{9063FE85-EBA7-479D-BE79-46CD0A83AADE}" type="pres">
      <dgm:prSet presAssocID="{0D6B4397-EF96-4C44-AC30-B43A9A7F9212}" presName="connectorText" presStyleLbl="sibTrans2D1" presStyleIdx="2" presStyleCnt="5"/>
      <dgm:spPr/>
      <dgm:t>
        <a:bodyPr/>
        <a:lstStyle/>
        <a:p>
          <a:endParaRPr lang="en-US"/>
        </a:p>
      </dgm:t>
    </dgm:pt>
    <dgm:pt modelId="{8D0E83D4-A405-4555-9505-26CD730D18C7}" type="pres">
      <dgm:prSet presAssocID="{30AFA3F5-E500-4A7C-A54D-24B2064604AD}" presName="node" presStyleLbl="node1" presStyleIdx="3" presStyleCnt="5">
        <dgm:presLayoutVars>
          <dgm:bulletEnabled val="1"/>
        </dgm:presLayoutVars>
      </dgm:prSet>
      <dgm:spPr/>
      <dgm:t>
        <a:bodyPr/>
        <a:lstStyle/>
        <a:p>
          <a:endParaRPr lang="en-US"/>
        </a:p>
      </dgm:t>
    </dgm:pt>
    <dgm:pt modelId="{B7650177-7246-40AB-94B2-A085A9412C75}" type="pres">
      <dgm:prSet presAssocID="{7B0B8243-DE67-49FE-A0D9-D73E78540B57}" presName="sibTrans" presStyleLbl="sibTrans2D1" presStyleIdx="3" presStyleCnt="5"/>
      <dgm:spPr/>
      <dgm:t>
        <a:bodyPr/>
        <a:lstStyle/>
        <a:p>
          <a:endParaRPr lang="en-US"/>
        </a:p>
      </dgm:t>
    </dgm:pt>
    <dgm:pt modelId="{44A15E17-C676-431A-AE15-59C7223F3C20}" type="pres">
      <dgm:prSet presAssocID="{7B0B8243-DE67-49FE-A0D9-D73E78540B57}" presName="connectorText" presStyleLbl="sibTrans2D1" presStyleIdx="3" presStyleCnt="5"/>
      <dgm:spPr/>
      <dgm:t>
        <a:bodyPr/>
        <a:lstStyle/>
        <a:p>
          <a:endParaRPr lang="en-US"/>
        </a:p>
      </dgm:t>
    </dgm:pt>
    <dgm:pt modelId="{F45C1065-86B0-4047-ABE6-9A79CA505428}" type="pres">
      <dgm:prSet presAssocID="{EADA664B-5BC2-4864-87F1-D90B03BE07E6}" presName="node" presStyleLbl="node1" presStyleIdx="4" presStyleCnt="5">
        <dgm:presLayoutVars>
          <dgm:bulletEnabled val="1"/>
        </dgm:presLayoutVars>
      </dgm:prSet>
      <dgm:spPr/>
      <dgm:t>
        <a:bodyPr/>
        <a:lstStyle/>
        <a:p>
          <a:endParaRPr lang="en-US"/>
        </a:p>
      </dgm:t>
    </dgm:pt>
    <dgm:pt modelId="{E3B0D61E-2581-43EE-BCD3-9850F695C07F}" type="pres">
      <dgm:prSet presAssocID="{F58CF3C7-9F6B-4AC6-B7D2-5206E39194B4}" presName="sibTrans" presStyleLbl="sibTrans2D1" presStyleIdx="4" presStyleCnt="5"/>
      <dgm:spPr/>
      <dgm:t>
        <a:bodyPr/>
        <a:lstStyle/>
        <a:p>
          <a:endParaRPr lang="en-US"/>
        </a:p>
      </dgm:t>
    </dgm:pt>
    <dgm:pt modelId="{20B9E70A-031B-45DC-BC99-38E2BB8B049C}" type="pres">
      <dgm:prSet presAssocID="{F58CF3C7-9F6B-4AC6-B7D2-5206E39194B4}" presName="connectorText" presStyleLbl="sibTrans2D1" presStyleIdx="4" presStyleCnt="5"/>
      <dgm:spPr/>
      <dgm:t>
        <a:bodyPr/>
        <a:lstStyle/>
        <a:p>
          <a:endParaRPr lang="en-US"/>
        </a:p>
      </dgm:t>
    </dgm:pt>
  </dgm:ptLst>
  <dgm:cxnLst>
    <dgm:cxn modelId="{CEA80997-4DEB-4039-8383-A7E2DC835FA8}" type="presOf" srcId="{F58CF3C7-9F6B-4AC6-B7D2-5206E39194B4}" destId="{20B9E70A-031B-45DC-BC99-38E2BB8B049C}" srcOrd="1" destOrd="0" presId="urn:microsoft.com/office/officeart/2005/8/layout/cycle2"/>
    <dgm:cxn modelId="{CD3C0685-3EB7-4226-8513-2D2572BB1C18}" type="presOf" srcId="{F58CF3C7-9F6B-4AC6-B7D2-5206E39194B4}" destId="{E3B0D61E-2581-43EE-BCD3-9850F695C07F}" srcOrd="0" destOrd="0" presId="urn:microsoft.com/office/officeart/2005/8/layout/cycle2"/>
    <dgm:cxn modelId="{44F4FD6F-9FFD-42DF-BBD3-58945E8C6198}" srcId="{DC2C7571-17E3-4D46-B582-600AF2408DEB}" destId="{EADA664B-5BC2-4864-87F1-D90B03BE07E6}" srcOrd="4" destOrd="0" parTransId="{CD966965-9DCC-4B9C-996C-4026A82110DE}" sibTransId="{F58CF3C7-9F6B-4AC6-B7D2-5206E39194B4}"/>
    <dgm:cxn modelId="{828B4EB0-6A16-4E99-B032-BE2CA80E4438}" type="presOf" srcId="{7B0B8243-DE67-49FE-A0D9-D73E78540B57}" destId="{B7650177-7246-40AB-94B2-A085A9412C75}" srcOrd="0" destOrd="0" presId="urn:microsoft.com/office/officeart/2005/8/layout/cycle2"/>
    <dgm:cxn modelId="{6CA6FA57-F6EB-4B1E-929A-D3F7F6618849}" srcId="{DC2C7571-17E3-4D46-B582-600AF2408DEB}" destId="{08F6A3D1-7F41-4E1A-826D-CB0E244538ED}" srcOrd="2" destOrd="0" parTransId="{15D928E9-7638-4EB3-9343-E3E2635B8872}" sibTransId="{0D6B4397-EF96-4C44-AC30-B43A9A7F9212}"/>
    <dgm:cxn modelId="{D78E5463-AA64-420B-AAEE-69332194B3FC}" type="presOf" srcId="{0D6B4397-EF96-4C44-AC30-B43A9A7F9212}" destId="{E5D8A0B9-0CB1-4106-9A5B-27F75A5EBA5F}" srcOrd="0" destOrd="0" presId="urn:microsoft.com/office/officeart/2005/8/layout/cycle2"/>
    <dgm:cxn modelId="{7A4DCC58-8DA5-493A-A031-41381AA7ADEA}" type="presOf" srcId="{458D863C-A83C-41E3-A61C-ECAAD4635972}" destId="{E43B5BE6-25AB-4006-B8C5-BA8C13757C05}" srcOrd="0" destOrd="0" presId="urn:microsoft.com/office/officeart/2005/8/layout/cycle2"/>
    <dgm:cxn modelId="{97AF2C4D-18E2-4FFB-835C-CB25C9A48594}" srcId="{DC2C7571-17E3-4D46-B582-600AF2408DEB}" destId="{ECFD43AB-8404-43B5-BC7E-0B3470F4468D}" srcOrd="1" destOrd="0" parTransId="{02DDADDC-CDAA-4C27-AD40-46A33BE51CF9}" sibTransId="{458D863C-A83C-41E3-A61C-ECAAD4635972}"/>
    <dgm:cxn modelId="{5ADC87A0-65FB-461C-92A1-EF1455E65516}" type="presOf" srcId="{08F6A3D1-7F41-4E1A-826D-CB0E244538ED}" destId="{B6BA72D4-E139-4A1F-B99B-4CD29620C402}" srcOrd="0" destOrd="0" presId="urn:microsoft.com/office/officeart/2005/8/layout/cycle2"/>
    <dgm:cxn modelId="{DE85E68C-243B-4DB6-ACC5-C7B5C76420E1}" type="presOf" srcId="{ECFD43AB-8404-43B5-BC7E-0B3470F4468D}" destId="{BF938CC0-F847-4A97-999C-D07504F6745F}" srcOrd="0" destOrd="0" presId="urn:microsoft.com/office/officeart/2005/8/layout/cycle2"/>
    <dgm:cxn modelId="{AE45F211-74E1-4AB5-BD23-68D7863B7D43}" type="presOf" srcId="{30AFA3F5-E500-4A7C-A54D-24B2064604AD}" destId="{8D0E83D4-A405-4555-9505-26CD730D18C7}" srcOrd="0" destOrd="0" presId="urn:microsoft.com/office/officeart/2005/8/layout/cycle2"/>
    <dgm:cxn modelId="{24D8DD4C-6E4A-4D10-8B8D-39F393DE5D5B}" type="presOf" srcId="{7B0B8243-DE67-49FE-A0D9-D73E78540B57}" destId="{44A15E17-C676-431A-AE15-59C7223F3C20}" srcOrd="1" destOrd="0" presId="urn:microsoft.com/office/officeart/2005/8/layout/cycle2"/>
    <dgm:cxn modelId="{0B58478C-C4DE-4B25-A617-99C7B1E1CA4B}" srcId="{DC2C7571-17E3-4D46-B582-600AF2408DEB}" destId="{30AFA3F5-E500-4A7C-A54D-24B2064604AD}" srcOrd="3" destOrd="0" parTransId="{A60678F5-EC84-40CA-BE40-F87F50D11AEA}" sibTransId="{7B0B8243-DE67-49FE-A0D9-D73E78540B57}"/>
    <dgm:cxn modelId="{56E3A03D-E937-4B04-8571-F76A6DD331A0}" type="presOf" srcId="{AFCCF8D4-59D6-4C29-8D9F-39C6D12A307F}" destId="{B19340F9-B187-4FDF-B5C9-CD6BB8A9CC8C}" srcOrd="0" destOrd="0" presId="urn:microsoft.com/office/officeart/2005/8/layout/cycle2"/>
    <dgm:cxn modelId="{C4CAFC7F-21B4-4484-9198-BF97CC325280}" srcId="{DC2C7571-17E3-4D46-B582-600AF2408DEB}" destId="{E08672D9-6FCA-4D02-A136-F9FB13466787}" srcOrd="0" destOrd="0" parTransId="{D9094DE6-5E49-446D-8090-6483A34780A1}" sibTransId="{AFCCF8D4-59D6-4C29-8D9F-39C6D12A307F}"/>
    <dgm:cxn modelId="{7EA1A8CC-3D73-4E5B-A862-559ECE897621}" type="presOf" srcId="{AFCCF8D4-59D6-4C29-8D9F-39C6D12A307F}" destId="{22758497-F377-4CA0-8BF8-646E57E4D9F6}" srcOrd="1" destOrd="0" presId="urn:microsoft.com/office/officeart/2005/8/layout/cycle2"/>
    <dgm:cxn modelId="{0E8C3C0B-E27B-4094-B987-DD3AA17A9D59}" type="presOf" srcId="{458D863C-A83C-41E3-A61C-ECAAD4635972}" destId="{FF96C860-E83F-4B02-ADF0-22DAD7849E03}" srcOrd="1" destOrd="0" presId="urn:microsoft.com/office/officeart/2005/8/layout/cycle2"/>
    <dgm:cxn modelId="{D28E079E-89A0-4DE1-BEB1-6CAD91C0585F}" type="presOf" srcId="{0D6B4397-EF96-4C44-AC30-B43A9A7F9212}" destId="{9063FE85-EBA7-479D-BE79-46CD0A83AADE}" srcOrd="1" destOrd="0" presId="urn:microsoft.com/office/officeart/2005/8/layout/cycle2"/>
    <dgm:cxn modelId="{D99E783F-491F-4ACE-BE82-C3F2A08B3E89}" type="presOf" srcId="{E08672D9-6FCA-4D02-A136-F9FB13466787}" destId="{2847DAC1-0626-40F1-A584-8720F01A33CC}" srcOrd="0" destOrd="0" presId="urn:microsoft.com/office/officeart/2005/8/layout/cycle2"/>
    <dgm:cxn modelId="{418EBF42-5B7C-4EF9-9CFC-B70A3669D118}" type="presOf" srcId="{DC2C7571-17E3-4D46-B582-600AF2408DEB}" destId="{C6E19740-1AE6-44FB-8A09-BFC59EFD8371}" srcOrd="0" destOrd="0" presId="urn:microsoft.com/office/officeart/2005/8/layout/cycle2"/>
    <dgm:cxn modelId="{0DD2DE90-AA41-4212-801D-1792F5EC6CD3}" type="presOf" srcId="{EADA664B-5BC2-4864-87F1-D90B03BE07E6}" destId="{F45C1065-86B0-4047-ABE6-9A79CA505428}" srcOrd="0" destOrd="0" presId="urn:microsoft.com/office/officeart/2005/8/layout/cycle2"/>
    <dgm:cxn modelId="{4B6A6B92-6348-43B7-9E98-2665CB6BFCCE}" type="presParOf" srcId="{C6E19740-1AE6-44FB-8A09-BFC59EFD8371}" destId="{2847DAC1-0626-40F1-A584-8720F01A33CC}" srcOrd="0" destOrd="0" presId="urn:microsoft.com/office/officeart/2005/8/layout/cycle2"/>
    <dgm:cxn modelId="{29ADA504-85E0-4483-9B06-306407F98DDA}" type="presParOf" srcId="{C6E19740-1AE6-44FB-8A09-BFC59EFD8371}" destId="{B19340F9-B187-4FDF-B5C9-CD6BB8A9CC8C}" srcOrd="1" destOrd="0" presId="urn:microsoft.com/office/officeart/2005/8/layout/cycle2"/>
    <dgm:cxn modelId="{9DA2FA10-3C1C-4358-9410-BD373679D093}" type="presParOf" srcId="{B19340F9-B187-4FDF-B5C9-CD6BB8A9CC8C}" destId="{22758497-F377-4CA0-8BF8-646E57E4D9F6}" srcOrd="0" destOrd="0" presId="urn:microsoft.com/office/officeart/2005/8/layout/cycle2"/>
    <dgm:cxn modelId="{E37B7C15-0643-4C3B-ACEF-E4B70C1E4955}" type="presParOf" srcId="{C6E19740-1AE6-44FB-8A09-BFC59EFD8371}" destId="{BF938CC0-F847-4A97-999C-D07504F6745F}" srcOrd="2" destOrd="0" presId="urn:microsoft.com/office/officeart/2005/8/layout/cycle2"/>
    <dgm:cxn modelId="{FF15716D-9016-41D4-94F4-BAEB85EB9532}" type="presParOf" srcId="{C6E19740-1AE6-44FB-8A09-BFC59EFD8371}" destId="{E43B5BE6-25AB-4006-B8C5-BA8C13757C05}" srcOrd="3" destOrd="0" presId="urn:microsoft.com/office/officeart/2005/8/layout/cycle2"/>
    <dgm:cxn modelId="{1EF95108-8B3E-4DAD-ACCE-268A1FF7B6EE}" type="presParOf" srcId="{E43B5BE6-25AB-4006-B8C5-BA8C13757C05}" destId="{FF96C860-E83F-4B02-ADF0-22DAD7849E03}" srcOrd="0" destOrd="0" presId="urn:microsoft.com/office/officeart/2005/8/layout/cycle2"/>
    <dgm:cxn modelId="{C1FC4263-965B-45A1-A09C-394BE15331A1}" type="presParOf" srcId="{C6E19740-1AE6-44FB-8A09-BFC59EFD8371}" destId="{B6BA72D4-E139-4A1F-B99B-4CD29620C402}" srcOrd="4" destOrd="0" presId="urn:microsoft.com/office/officeart/2005/8/layout/cycle2"/>
    <dgm:cxn modelId="{1DFA3540-E755-4B78-A0AE-638931D9923B}" type="presParOf" srcId="{C6E19740-1AE6-44FB-8A09-BFC59EFD8371}" destId="{E5D8A0B9-0CB1-4106-9A5B-27F75A5EBA5F}" srcOrd="5" destOrd="0" presId="urn:microsoft.com/office/officeart/2005/8/layout/cycle2"/>
    <dgm:cxn modelId="{0BD1CB12-5178-447F-AF01-B643B874F280}" type="presParOf" srcId="{E5D8A0B9-0CB1-4106-9A5B-27F75A5EBA5F}" destId="{9063FE85-EBA7-479D-BE79-46CD0A83AADE}" srcOrd="0" destOrd="0" presId="urn:microsoft.com/office/officeart/2005/8/layout/cycle2"/>
    <dgm:cxn modelId="{22903969-B9B4-4D73-A8EC-773B1C0CA76F}" type="presParOf" srcId="{C6E19740-1AE6-44FB-8A09-BFC59EFD8371}" destId="{8D0E83D4-A405-4555-9505-26CD730D18C7}" srcOrd="6" destOrd="0" presId="urn:microsoft.com/office/officeart/2005/8/layout/cycle2"/>
    <dgm:cxn modelId="{7A84B81E-D836-422A-9474-F71BF88F7661}" type="presParOf" srcId="{C6E19740-1AE6-44FB-8A09-BFC59EFD8371}" destId="{B7650177-7246-40AB-94B2-A085A9412C75}" srcOrd="7" destOrd="0" presId="urn:microsoft.com/office/officeart/2005/8/layout/cycle2"/>
    <dgm:cxn modelId="{FD09634E-9C77-4F84-90CB-F58DC8C8AA56}" type="presParOf" srcId="{B7650177-7246-40AB-94B2-A085A9412C75}" destId="{44A15E17-C676-431A-AE15-59C7223F3C20}" srcOrd="0" destOrd="0" presId="urn:microsoft.com/office/officeart/2005/8/layout/cycle2"/>
    <dgm:cxn modelId="{04D911B6-0926-4396-A1F6-57C61A43FEFC}" type="presParOf" srcId="{C6E19740-1AE6-44FB-8A09-BFC59EFD8371}" destId="{F45C1065-86B0-4047-ABE6-9A79CA505428}" srcOrd="8" destOrd="0" presId="urn:microsoft.com/office/officeart/2005/8/layout/cycle2"/>
    <dgm:cxn modelId="{7B9A4ED3-2A96-42EA-81D1-8B0529D2916B}" type="presParOf" srcId="{C6E19740-1AE6-44FB-8A09-BFC59EFD8371}" destId="{E3B0D61E-2581-43EE-BCD3-9850F695C07F}" srcOrd="9" destOrd="0" presId="urn:microsoft.com/office/officeart/2005/8/layout/cycle2"/>
    <dgm:cxn modelId="{EC10F9DD-CB91-4AE4-B95F-8EB4A15360C5}" type="presParOf" srcId="{E3B0D61E-2581-43EE-BCD3-9850F695C07F}" destId="{20B9E70A-031B-45DC-BC99-38E2BB8B049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CF407-C961-4202-BFB0-7099B37012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92EB39-50A1-4571-931F-B78335857B58}">
      <dgm:prSet phldrT="[Text]" custT="1"/>
      <dgm:spPr/>
      <dgm:t>
        <a:bodyPr/>
        <a:lstStyle/>
        <a:p>
          <a:r>
            <a:rPr lang="en-US" sz="4000" b="1" dirty="0" smtClean="0">
              <a:solidFill>
                <a:schemeClr val="bg1"/>
              </a:solidFill>
              <a:latin typeface="Arial Black" pitchFamily="34" charset="0"/>
            </a:rPr>
            <a:t>AAC</a:t>
          </a:r>
          <a:endParaRPr lang="en-US" sz="4000" b="1" dirty="0">
            <a:solidFill>
              <a:schemeClr val="bg1"/>
            </a:solidFill>
            <a:latin typeface="Arial Black" pitchFamily="34" charset="0"/>
          </a:endParaRPr>
        </a:p>
      </dgm:t>
    </dgm:pt>
    <dgm:pt modelId="{F96A234E-467F-4427-B291-D446E1386411}" type="parTrans" cxnId="{061C59FA-3956-44E3-B540-C6AD05EA54DE}">
      <dgm:prSet/>
      <dgm:spPr/>
      <dgm:t>
        <a:bodyPr/>
        <a:lstStyle/>
        <a:p>
          <a:endParaRPr lang="en-US"/>
        </a:p>
      </dgm:t>
    </dgm:pt>
    <dgm:pt modelId="{C41B63F4-81CA-431D-88E0-AC234B13E94B}" type="sibTrans" cxnId="{061C59FA-3956-44E3-B540-C6AD05EA54DE}">
      <dgm:prSet/>
      <dgm:spPr/>
      <dgm:t>
        <a:bodyPr/>
        <a:lstStyle/>
        <a:p>
          <a:endParaRPr lang="en-US"/>
        </a:p>
      </dgm:t>
    </dgm:pt>
    <dgm:pt modelId="{0B6E1D68-FE4F-4C1E-B620-081EBA652248}">
      <dgm:prSet phldrT="[Text]"/>
      <dgm:spPr/>
      <dgm:t>
        <a:bodyPr/>
        <a:lstStyle/>
        <a:p>
          <a:r>
            <a:rPr lang="en-US" dirty="0" smtClean="0"/>
            <a:t>Symbols/Aids</a:t>
          </a:r>
          <a:endParaRPr lang="en-US" dirty="0"/>
        </a:p>
      </dgm:t>
    </dgm:pt>
    <dgm:pt modelId="{353446FB-3486-491D-948F-C43A7F5E6570}" type="parTrans" cxnId="{227B2974-DEBF-49FE-AD99-3D3F7C34F34D}">
      <dgm:prSet/>
      <dgm:spPr/>
      <dgm:t>
        <a:bodyPr/>
        <a:lstStyle/>
        <a:p>
          <a:endParaRPr lang="en-US"/>
        </a:p>
      </dgm:t>
    </dgm:pt>
    <dgm:pt modelId="{84544085-8DD2-482A-BFF2-1396D30D88E8}" type="sibTrans" cxnId="{227B2974-DEBF-49FE-AD99-3D3F7C34F34D}">
      <dgm:prSet/>
      <dgm:spPr/>
      <dgm:t>
        <a:bodyPr/>
        <a:lstStyle/>
        <a:p>
          <a:endParaRPr lang="en-US"/>
        </a:p>
      </dgm:t>
    </dgm:pt>
    <dgm:pt modelId="{92F76E84-8933-480D-995E-24090ED5EBAA}">
      <dgm:prSet phldrT="[Text]"/>
      <dgm:spPr/>
      <dgm:t>
        <a:bodyPr/>
        <a:lstStyle/>
        <a:p>
          <a:r>
            <a:rPr lang="en-US" dirty="0" smtClean="0"/>
            <a:t>Techniques</a:t>
          </a:r>
          <a:endParaRPr lang="en-US" dirty="0"/>
        </a:p>
      </dgm:t>
    </dgm:pt>
    <dgm:pt modelId="{EE15C795-9224-4F3C-A910-4981C07D4E8E}" type="parTrans" cxnId="{93F010B6-4727-41BC-85CE-D8A439B0188A}">
      <dgm:prSet/>
      <dgm:spPr/>
      <dgm:t>
        <a:bodyPr/>
        <a:lstStyle/>
        <a:p>
          <a:endParaRPr lang="en-US"/>
        </a:p>
      </dgm:t>
    </dgm:pt>
    <dgm:pt modelId="{B25A43C7-CECF-4375-A1C9-8931877C9E5D}" type="sibTrans" cxnId="{93F010B6-4727-41BC-85CE-D8A439B0188A}">
      <dgm:prSet/>
      <dgm:spPr/>
      <dgm:t>
        <a:bodyPr/>
        <a:lstStyle/>
        <a:p>
          <a:endParaRPr lang="en-US"/>
        </a:p>
      </dgm:t>
    </dgm:pt>
    <dgm:pt modelId="{CD2AF6FF-941D-4765-9ABB-E22112F71BF6}">
      <dgm:prSet phldrT="[Text]"/>
      <dgm:spPr/>
      <dgm:t>
        <a:bodyPr/>
        <a:lstStyle/>
        <a:p>
          <a:r>
            <a:rPr lang="en-US" dirty="0" smtClean="0"/>
            <a:t>Strategies</a:t>
          </a:r>
          <a:endParaRPr lang="en-US" dirty="0"/>
        </a:p>
      </dgm:t>
    </dgm:pt>
    <dgm:pt modelId="{9B5B348C-38B3-46E6-B990-9C3FF47BBA3D}" type="parTrans" cxnId="{1104AE4A-1BF8-4E6F-BF7C-AD816A2FB013}">
      <dgm:prSet/>
      <dgm:spPr/>
      <dgm:t>
        <a:bodyPr/>
        <a:lstStyle/>
        <a:p>
          <a:endParaRPr lang="en-US"/>
        </a:p>
      </dgm:t>
    </dgm:pt>
    <dgm:pt modelId="{34A32117-FF98-4927-8840-7CF83289B31A}" type="sibTrans" cxnId="{1104AE4A-1BF8-4E6F-BF7C-AD816A2FB013}">
      <dgm:prSet/>
      <dgm:spPr/>
      <dgm:t>
        <a:bodyPr/>
        <a:lstStyle/>
        <a:p>
          <a:endParaRPr lang="en-US"/>
        </a:p>
      </dgm:t>
    </dgm:pt>
    <dgm:pt modelId="{6A9A220E-F244-414A-9555-E67C58722090}" type="pres">
      <dgm:prSet presAssocID="{A2CCF407-C961-4202-BFB0-7099B37012F8}" presName="cycle" presStyleCnt="0">
        <dgm:presLayoutVars>
          <dgm:chMax val="1"/>
          <dgm:dir/>
          <dgm:animLvl val="ctr"/>
          <dgm:resizeHandles val="exact"/>
        </dgm:presLayoutVars>
      </dgm:prSet>
      <dgm:spPr/>
      <dgm:t>
        <a:bodyPr/>
        <a:lstStyle/>
        <a:p>
          <a:endParaRPr lang="en-US"/>
        </a:p>
      </dgm:t>
    </dgm:pt>
    <dgm:pt modelId="{661C680C-9E27-4456-9983-96E049BD921B}" type="pres">
      <dgm:prSet presAssocID="{6692EB39-50A1-4571-931F-B78335857B58}" presName="centerShape" presStyleLbl="node0" presStyleIdx="0" presStyleCnt="1"/>
      <dgm:spPr/>
      <dgm:t>
        <a:bodyPr/>
        <a:lstStyle/>
        <a:p>
          <a:endParaRPr lang="en-US"/>
        </a:p>
      </dgm:t>
    </dgm:pt>
    <dgm:pt modelId="{DC23AA84-6C14-4AE0-A07C-8E4EC9F7AC2E}" type="pres">
      <dgm:prSet presAssocID="{353446FB-3486-491D-948F-C43A7F5E6570}" presName="parTrans" presStyleLbl="bgSibTrans2D1" presStyleIdx="0" presStyleCnt="3"/>
      <dgm:spPr/>
      <dgm:t>
        <a:bodyPr/>
        <a:lstStyle/>
        <a:p>
          <a:endParaRPr lang="en-US"/>
        </a:p>
      </dgm:t>
    </dgm:pt>
    <dgm:pt modelId="{9CBA9C2D-8BA8-453D-9AF8-7FC84A034DC7}" type="pres">
      <dgm:prSet presAssocID="{0B6E1D68-FE4F-4C1E-B620-081EBA652248}" presName="node" presStyleLbl="node1" presStyleIdx="0" presStyleCnt="3">
        <dgm:presLayoutVars>
          <dgm:bulletEnabled val="1"/>
        </dgm:presLayoutVars>
      </dgm:prSet>
      <dgm:spPr/>
      <dgm:t>
        <a:bodyPr/>
        <a:lstStyle/>
        <a:p>
          <a:endParaRPr lang="en-US"/>
        </a:p>
      </dgm:t>
    </dgm:pt>
    <dgm:pt modelId="{85376D51-B6A5-47FA-9067-1E30A3B86529}" type="pres">
      <dgm:prSet presAssocID="{EE15C795-9224-4F3C-A910-4981C07D4E8E}" presName="parTrans" presStyleLbl="bgSibTrans2D1" presStyleIdx="1" presStyleCnt="3"/>
      <dgm:spPr/>
      <dgm:t>
        <a:bodyPr/>
        <a:lstStyle/>
        <a:p>
          <a:endParaRPr lang="en-US"/>
        </a:p>
      </dgm:t>
    </dgm:pt>
    <dgm:pt modelId="{9B59F91F-E000-4C5B-8781-17243C9BFACB}" type="pres">
      <dgm:prSet presAssocID="{92F76E84-8933-480D-995E-24090ED5EBAA}" presName="node" presStyleLbl="node1" presStyleIdx="1" presStyleCnt="3">
        <dgm:presLayoutVars>
          <dgm:bulletEnabled val="1"/>
        </dgm:presLayoutVars>
      </dgm:prSet>
      <dgm:spPr/>
      <dgm:t>
        <a:bodyPr/>
        <a:lstStyle/>
        <a:p>
          <a:endParaRPr lang="en-US"/>
        </a:p>
      </dgm:t>
    </dgm:pt>
    <dgm:pt modelId="{46FE4A3D-681A-4667-B8D4-12E3A2CB260C}" type="pres">
      <dgm:prSet presAssocID="{9B5B348C-38B3-46E6-B990-9C3FF47BBA3D}" presName="parTrans" presStyleLbl="bgSibTrans2D1" presStyleIdx="2" presStyleCnt="3"/>
      <dgm:spPr/>
      <dgm:t>
        <a:bodyPr/>
        <a:lstStyle/>
        <a:p>
          <a:endParaRPr lang="en-US"/>
        </a:p>
      </dgm:t>
    </dgm:pt>
    <dgm:pt modelId="{226B46DC-6FED-4BA7-99E3-1D5C485A50D7}" type="pres">
      <dgm:prSet presAssocID="{CD2AF6FF-941D-4765-9ABB-E22112F71BF6}" presName="node" presStyleLbl="node1" presStyleIdx="2" presStyleCnt="3">
        <dgm:presLayoutVars>
          <dgm:bulletEnabled val="1"/>
        </dgm:presLayoutVars>
      </dgm:prSet>
      <dgm:spPr/>
      <dgm:t>
        <a:bodyPr/>
        <a:lstStyle/>
        <a:p>
          <a:endParaRPr lang="en-US"/>
        </a:p>
      </dgm:t>
    </dgm:pt>
  </dgm:ptLst>
  <dgm:cxnLst>
    <dgm:cxn modelId="{CFC776CA-BDD7-4E34-A9FA-148A0AEB527C}" type="presOf" srcId="{A2CCF407-C961-4202-BFB0-7099B37012F8}" destId="{6A9A220E-F244-414A-9555-E67C58722090}" srcOrd="0" destOrd="0" presId="urn:microsoft.com/office/officeart/2005/8/layout/radial4"/>
    <dgm:cxn modelId="{06554B30-7CCC-4F4A-9B38-8BA7B591F8CD}" type="presOf" srcId="{EE15C795-9224-4F3C-A910-4981C07D4E8E}" destId="{85376D51-B6A5-47FA-9067-1E30A3B86529}" srcOrd="0" destOrd="0" presId="urn:microsoft.com/office/officeart/2005/8/layout/radial4"/>
    <dgm:cxn modelId="{525495DD-8CE5-472D-ACAB-AE6B3D018353}" type="presOf" srcId="{CD2AF6FF-941D-4765-9ABB-E22112F71BF6}" destId="{226B46DC-6FED-4BA7-99E3-1D5C485A50D7}" srcOrd="0" destOrd="0" presId="urn:microsoft.com/office/officeart/2005/8/layout/radial4"/>
    <dgm:cxn modelId="{CD07D68A-C20F-4807-98B0-4C065DD05EA1}" type="presOf" srcId="{92F76E84-8933-480D-995E-24090ED5EBAA}" destId="{9B59F91F-E000-4C5B-8781-17243C9BFACB}" srcOrd="0" destOrd="0" presId="urn:microsoft.com/office/officeart/2005/8/layout/radial4"/>
    <dgm:cxn modelId="{EF36F737-A210-4277-A6FE-77DD39273E28}" type="presOf" srcId="{6692EB39-50A1-4571-931F-B78335857B58}" destId="{661C680C-9E27-4456-9983-96E049BD921B}" srcOrd="0" destOrd="0" presId="urn:microsoft.com/office/officeart/2005/8/layout/radial4"/>
    <dgm:cxn modelId="{AE236338-AAAC-4BEB-9F7D-8DC1619BF235}" type="presOf" srcId="{0B6E1D68-FE4F-4C1E-B620-081EBA652248}" destId="{9CBA9C2D-8BA8-453D-9AF8-7FC84A034DC7}" srcOrd="0" destOrd="0" presId="urn:microsoft.com/office/officeart/2005/8/layout/radial4"/>
    <dgm:cxn modelId="{227B2974-DEBF-49FE-AD99-3D3F7C34F34D}" srcId="{6692EB39-50A1-4571-931F-B78335857B58}" destId="{0B6E1D68-FE4F-4C1E-B620-081EBA652248}" srcOrd="0" destOrd="0" parTransId="{353446FB-3486-491D-948F-C43A7F5E6570}" sibTransId="{84544085-8DD2-482A-BFF2-1396D30D88E8}"/>
    <dgm:cxn modelId="{1104AE4A-1BF8-4E6F-BF7C-AD816A2FB013}" srcId="{6692EB39-50A1-4571-931F-B78335857B58}" destId="{CD2AF6FF-941D-4765-9ABB-E22112F71BF6}" srcOrd="2" destOrd="0" parTransId="{9B5B348C-38B3-46E6-B990-9C3FF47BBA3D}" sibTransId="{34A32117-FF98-4927-8840-7CF83289B31A}"/>
    <dgm:cxn modelId="{457E66CC-8BE1-4CBD-A702-D7819AA5826A}" type="presOf" srcId="{9B5B348C-38B3-46E6-B990-9C3FF47BBA3D}" destId="{46FE4A3D-681A-4667-B8D4-12E3A2CB260C}" srcOrd="0" destOrd="0" presId="urn:microsoft.com/office/officeart/2005/8/layout/radial4"/>
    <dgm:cxn modelId="{93F010B6-4727-41BC-85CE-D8A439B0188A}" srcId="{6692EB39-50A1-4571-931F-B78335857B58}" destId="{92F76E84-8933-480D-995E-24090ED5EBAA}" srcOrd="1" destOrd="0" parTransId="{EE15C795-9224-4F3C-A910-4981C07D4E8E}" sibTransId="{B25A43C7-CECF-4375-A1C9-8931877C9E5D}"/>
    <dgm:cxn modelId="{061C59FA-3956-44E3-B540-C6AD05EA54DE}" srcId="{A2CCF407-C961-4202-BFB0-7099B37012F8}" destId="{6692EB39-50A1-4571-931F-B78335857B58}" srcOrd="0" destOrd="0" parTransId="{F96A234E-467F-4427-B291-D446E1386411}" sibTransId="{C41B63F4-81CA-431D-88E0-AC234B13E94B}"/>
    <dgm:cxn modelId="{2886F4B2-5009-4992-95FA-61742F8E19EC}" type="presOf" srcId="{353446FB-3486-491D-948F-C43A7F5E6570}" destId="{DC23AA84-6C14-4AE0-A07C-8E4EC9F7AC2E}" srcOrd="0" destOrd="0" presId="urn:microsoft.com/office/officeart/2005/8/layout/radial4"/>
    <dgm:cxn modelId="{AB6CDAFA-0E60-4D13-AD2B-34BC975E3945}" type="presParOf" srcId="{6A9A220E-F244-414A-9555-E67C58722090}" destId="{661C680C-9E27-4456-9983-96E049BD921B}" srcOrd="0" destOrd="0" presId="urn:microsoft.com/office/officeart/2005/8/layout/radial4"/>
    <dgm:cxn modelId="{45A5C270-DEA5-4538-BAAC-254AAE66DD45}" type="presParOf" srcId="{6A9A220E-F244-414A-9555-E67C58722090}" destId="{DC23AA84-6C14-4AE0-A07C-8E4EC9F7AC2E}" srcOrd="1" destOrd="0" presId="urn:microsoft.com/office/officeart/2005/8/layout/radial4"/>
    <dgm:cxn modelId="{44F75014-2AB1-43BC-B269-4A62433BC390}" type="presParOf" srcId="{6A9A220E-F244-414A-9555-E67C58722090}" destId="{9CBA9C2D-8BA8-453D-9AF8-7FC84A034DC7}" srcOrd="2" destOrd="0" presId="urn:microsoft.com/office/officeart/2005/8/layout/radial4"/>
    <dgm:cxn modelId="{C7E2C289-F937-4EA5-A4FD-B777E7D4B1B1}" type="presParOf" srcId="{6A9A220E-F244-414A-9555-E67C58722090}" destId="{85376D51-B6A5-47FA-9067-1E30A3B86529}" srcOrd="3" destOrd="0" presId="urn:microsoft.com/office/officeart/2005/8/layout/radial4"/>
    <dgm:cxn modelId="{B65D0807-0A6F-475B-BB91-87FC84235C19}" type="presParOf" srcId="{6A9A220E-F244-414A-9555-E67C58722090}" destId="{9B59F91F-E000-4C5B-8781-17243C9BFACB}" srcOrd="4" destOrd="0" presId="urn:microsoft.com/office/officeart/2005/8/layout/radial4"/>
    <dgm:cxn modelId="{1950F1A1-CE57-4F42-A152-26717AB96B0C}" type="presParOf" srcId="{6A9A220E-F244-414A-9555-E67C58722090}" destId="{46FE4A3D-681A-4667-B8D4-12E3A2CB260C}" srcOrd="5" destOrd="0" presId="urn:microsoft.com/office/officeart/2005/8/layout/radial4"/>
    <dgm:cxn modelId="{049D476E-5BF6-404A-9F63-DCA232FD7231}" type="presParOf" srcId="{6A9A220E-F244-414A-9555-E67C58722090}" destId="{226B46DC-6FED-4BA7-99E3-1D5C485A50D7}"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E2653-AFB0-4F35-9657-FC5870E1D10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6879196F-2A38-45C2-9EEF-B91CC18B16F6}">
      <dgm:prSet phldrT="[Text]" custT="1"/>
      <dgm:spPr/>
      <dgm:t>
        <a:bodyPr/>
        <a:lstStyle/>
        <a:p>
          <a:r>
            <a:rPr lang="en-US" sz="2000" u="sng" dirty="0" smtClean="0"/>
            <a:t>Intact abilities</a:t>
          </a:r>
        </a:p>
        <a:p>
          <a:r>
            <a:rPr lang="en-US" sz="2000" dirty="0" smtClean="0"/>
            <a:t>Attention</a:t>
          </a:r>
        </a:p>
        <a:p>
          <a:r>
            <a:rPr lang="en-US" sz="2000" dirty="0" smtClean="0"/>
            <a:t>Sensory perception</a:t>
          </a:r>
        </a:p>
        <a:p>
          <a:r>
            <a:rPr lang="en-US" sz="2000" b="1" dirty="0" smtClean="0"/>
            <a:t>Elementary motor</a:t>
          </a:r>
        </a:p>
        <a:p>
          <a:r>
            <a:rPr lang="en-US" sz="2000" dirty="0" smtClean="0"/>
            <a:t>Simple memory</a:t>
          </a:r>
        </a:p>
        <a:p>
          <a:r>
            <a:rPr lang="en-US" sz="2000" b="1" dirty="0" smtClean="0"/>
            <a:t>Rule-learning</a:t>
          </a:r>
        </a:p>
        <a:p>
          <a:r>
            <a:rPr lang="en-US" sz="2000" b="1" dirty="0" smtClean="0"/>
            <a:t>Visiospatial processing</a:t>
          </a:r>
        </a:p>
      </dgm:t>
    </dgm:pt>
    <dgm:pt modelId="{7E20E8BE-7B34-4299-AA9F-4FB8B49376C7}" type="parTrans" cxnId="{BA1E3B87-F32A-4F11-8F4D-6348614E2EEB}">
      <dgm:prSet/>
      <dgm:spPr/>
      <dgm:t>
        <a:bodyPr/>
        <a:lstStyle/>
        <a:p>
          <a:endParaRPr lang="en-US"/>
        </a:p>
      </dgm:t>
    </dgm:pt>
    <dgm:pt modelId="{8CD1BE34-147A-4074-B934-198C3CEDEDC5}" type="sibTrans" cxnId="{BA1E3B87-F32A-4F11-8F4D-6348614E2EEB}">
      <dgm:prSet/>
      <dgm:spPr/>
      <dgm:t>
        <a:bodyPr/>
        <a:lstStyle/>
        <a:p>
          <a:endParaRPr lang="en-US"/>
        </a:p>
      </dgm:t>
    </dgm:pt>
    <dgm:pt modelId="{28977BEB-9764-4A9E-B74A-45A831F78774}">
      <dgm:prSet phldrT="[Text]" custT="1"/>
      <dgm:spPr/>
      <dgm:t>
        <a:bodyPr/>
        <a:lstStyle/>
        <a:p>
          <a:r>
            <a:rPr lang="en-US" sz="2000" u="sng" dirty="0" smtClean="0"/>
            <a:t>Cognitive weakness</a:t>
          </a:r>
        </a:p>
        <a:p>
          <a:r>
            <a:rPr lang="en-US" sz="2000" dirty="0" smtClean="0"/>
            <a:t>Complex sensory</a:t>
          </a:r>
        </a:p>
        <a:p>
          <a:r>
            <a:rPr lang="en-US" sz="2000" dirty="0" smtClean="0"/>
            <a:t>Complex motor</a:t>
          </a:r>
        </a:p>
        <a:p>
          <a:r>
            <a:rPr lang="en-US" sz="2000" dirty="0" smtClean="0"/>
            <a:t>Complex memory</a:t>
          </a:r>
        </a:p>
        <a:p>
          <a:r>
            <a:rPr lang="en-US" sz="2000" b="1" dirty="0" smtClean="0"/>
            <a:t>Complex language</a:t>
          </a:r>
        </a:p>
        <a:p>
          <a:r>
            <a:rPr lang="en-US" sz="2000" dirty="0" smtClean="0"/>
            <a:t>Complex formation</a:t>
          </a:r>
          <a:endParaRPr lang="en-US" sz="2000" dirty="0"/>
        </a:p>
      </dgm:t>
    </dgm:pt>
    <dgm:pt modelId="{5BFDFA72-765A-4D0B-B022-085FC5412C45}" type="parTrans" cxnId="{5936D2FC-38D7-480C-8EB3-C3227060095C}">
      <dgm:prSet/>
      <dgm:spPr/>
      <dgm:t>
        <a:bodyPr/>
        <a:lstStyle/>
        <a:p>
          <a:endParaRPr lang="en-US"/>
        </a:p>
      </dgm:t>
    </dgm:pt>
    <dgm:pt modelId="{4D20B29B-F3D5-45A4-88E5-4A3CD246B61B}" type="sibTrans" cxnId="{5936D2FC-38D7-480C-8EB3-C3227060095C}">
      <dgm:prSet/>
      <dgm:spPr/>
      <dgm:t>
        <a:bodyPr/>
        <a:lstStyle/>
        <a:p>
          <a:endParaRPr lang="en-US"/>
        </a:p>
      </dgm:t>
    </dgm:pt>
    <dgm:pt modelId="{C8C5B192-3DF1-44F5-B9AB-43755724E047}">
      <dgm:prSet/>
      <dgm:spPr/>
      <dgm:t>
        <a:bodyPr/>
        <a:lstStyle/>
        <a:p>
          <a:endParaRPr lang="en-US"/>
        </a:p>
      </dgm:t>
    </dgm:pt>
    <dgm:pt modelId="{6089AD2C-6DB4-4F80-9B14-3EF0E369B972}" type="parTrans" cxnId="{BA0C6E5A-1C25-458D-B143-B23A6957E39D}">
      <dgm:prSet/>
      <dgm:spPr/>
      <dgm:t>
        <a:bodyPr/>
        <a:lstStyle/>
        <a:p>
          <a:endParaRPr lang="en-US"/>
        </a:p>
      </dgm:t>
    </dgm:pt>
    <dgm:pt modelId="{6CE6F1C5-169B-40B0-B9F4-BCF6D0B59613}" type="sibTrans" cxnId="{BA0C6E5A-1C25-458D-B143-B23A6957E39D}">
      <dgm:prSet/>
      <dgm:spPr/>
      <dgm:t>
        <a:bodyPr/>
        <a:lstStyle/>
        <a:p>
          <a:endParaRPr lang="en-US"/>
        </a:p>
      </dgm:t>
    </dgm:pt>
    <dgm:pt modelId="{F5813D72-4816-4956-98B8-55CE0D8F8EE0}">
      <dgm:prSet/>
      <dgm:spPr/>
      <dgm:t>
        <a:bodyPr/>
        <a:lstStyle/>
        <a:p>
          <a:endParaRPr lang="en-US"/>
        </a:p>
      </dgm:t>
    </dgm:pt>
    <dgm:pt modelId="{3592EBA1-0066-48BB-BAA8-0FFC20F18006}" type="parTrans" cxnId="{999C1120-1CFD-48CE-B469-374137A89D8A}">
      <dgm:prSet/>
      <dgm:spPr/>
      <dgm:t>
        <a:bodyPr/>
        <a:lstStyle/>
        <a:p>
          <a:endParaRPr lang="en-US"/>
        </a:p>
      </dgm:t>
    </dgm:pt>
    <dgm:pt modelId="{81D1A200-EBB3-431F-83DB-8A2EDC2B4429}" type="sibTrans" cxnId="{999C1120-1CFD-48CE-B469-374137A89D8A}">
      <dgm:prSet/>
      <dgm:spPr/>
      <dgm:t>
        <a:bodyPr/>
        <a:lstStyle/>
        <a:p>
          <a:endParaRPr lang="en-US"/>
        </a:p>
      </dgm:t>
    </dgm:pt>
    <dgm:pt modelId="{DFBF11BB-287A-416E-87C6-7C18CC05C5E2}">
      <dgm:prSet/>
      <dgm:spPr/>
      <dgm:t>
        <a:bodyPr/>
        <a:lstStyle/>
        <a:p>
          <a:endParaRPr lang="en-US"/>
        </a:p>
      </dgm:t>
    </dgm:pt>
    <dgm:pt modelId="{2E417651-18CF-44B5-8D23-0D3108084F22}" type="parTrans" cxnId="{33FC994C-FC80-46B9-BB03-C01810BA666B}">
      <dgm:prSet/>
      <dgm:spPr/>
      <dgm:t>
        <a:bodyPr/>
        <a:lstStyle/>
        <a:p>
          <a:endParaRPr lang="en-US"/>
        </a:p>
      </dgm:t>
    </dgm:pt>
    <dgm:pt modelId="{B1BE60C3-F0B0-4392-BE8B-A49BE9D80202}" type="sibTrans" cxnId="{33FC994C-FC80-46B9-BB03-C01810BA666B}">
      <dgm:prSet/>
      <dgm:spPr/>
      <dgm:t>
        <a:bodyPr/>
        <a:lstStyle/>
        <a:p>
          <a:endParaRPr lang="en-US"/>
        </a:p>
      </dgm:t>
    </dgm:pt>
    <dgm:pt modelId="{E7A88C57-F585-431A-A36A-F6D6F1F881C7}">
      <dgm:prSet/>
      <dgm:spPr/>
      <dgm:t>
        <a:bodyPr/>
        <a:lstStyle/>
        <a:p>
          <a:endParaRPr lang="en-US"/>
        </a:p>
      </dgm:t>
    </dgm:pt>
    <dgm:pt modelId="{02C680BB-4218-4C20-B2A3-34EF21D84A05}" type="parTrans" cxnId="{7CF3FC1D-B4EB-417E-96B6-9A255D585781}">
      <dgm:prSet/>
      <dgm:spPr/>
      <dgm:t>
        <a:bodyPr/>
        <a:lstStyle/>
        <a:p>
          <a:endParaRPr lang="en-US"/>
        </a:p>
      </dgm:t>
    </dgm:pt>
    <dgm:pt modelId="{747F219C-CCFB-4484-AEF0-AF7BA55181E5}" type="sibTrans" cxnId="{7CF3FC1D-B4EB-417E-96B6-9A255D585781}">
      <dgm:prSet/>
      <dgm:spPr/>
      <dgm:t>
        <a:bodyPr/>
        <a:lstStyle/>
        <a:p>
          <a:endParaRPr lang="en-US"/>
        </a:p>
      </dgm:t>
    </dgm:pt>
    <dgm:pt modelId="{1E52A9C2-5829-4256-B61B-5BD58C8CB234}">
      <dgm:prSet/>
      <dgm:spPr/>
      <dgm:t>
        <a:bodyPr/>
        <a:lstStyle/>
        <a:p>
          <a:endParaRPr lang="en-US"/>
        </a:p>
      </dgm:t>
    </dgm:pt>
    <dgm:pt modelId="{57B23105-BF84-4443-A8F6-7D5CA2A297B6}" type="parTrans" cxnId="{D8F1A523-27F4-4C36-A84B-4CF04A8270BB}">
      <dgm:prSet/>
      <dgm:spPr/>
      <dgm:t>
        <a:bodyPr/>
        <a:lstStyle/>
        <a:p>
          <a:endParaRPr lang="en-US"/>
        </a:p>
      </dgm:t>
    </dgm:pt>
    <dgm:pt modelId="{52D2063D-4A0D-4707-808D-B6266A479198}" type="sibTrans" cxnId="{D8F1A523-27F4-4C36-A84B-4CF04A8270BB}">
      <dgm:prSet/>
      <dgm:spPr/>
      <dgm:t>
        <a:bodyPr/>
        <a:lstStyle/>
        <a:p>
          <a:endParaRPr lang="en-US"/>
        </a:p>
      </dgm:t>
    </dgm:pt>
    <dgm:pt modelId="{C851A684-E1FC-4A33-BC64-73A5CBF02917}">
      <dgm:prSet/>
      <dgm:spPr/>
      <dgm:t>
        <a:bodyPr/>
        <a:lstStyle/>
        <a:p>
          <a:endParaRPr lang="en-US"/>
        </a:p>
      </dgm:t>
    </dgm:pt>
    <dgm:pt modelId="{D4DAD5E1-82CB-4E0E-9BB0-954C0C332A2C}" type="parTrans" cxnId="{E5675A58-60F0-4A00-BBF7-665CCE9BE18A}">
      <dgm:prSet/>
      <dgm:spPr/>
      <dgm:t>
        <a:bodyPr/>
        <a:lstStyle/>
        <a:p>
          <a:endParaRPr lang="en-US"/>
        </a:p>
      </dgm:t>
    </dgm:pt>
    <dgm:pt modelId="{C36B53AA-A70F-4C12-876C-A9207504DE30}" type="sibTrans" cxnId="{E5675A58-60F0-4A00-BBF7-665CCE9BE18A}">
      <dgm:prSet/>
      <dgm:spPr/>
      <dgm:t>
        <a:bodyPr/>
        <a:lstStyle/>
        <a:p>
          <a:endParaRPr lang="en-US"/>
        </a:p>
      </dgm:t>
    </dgm:pt>
    <dgm:pt modelId="{BF6DAE57-A623-4979-8BC6-4DE0D7F73CF6}">
      <dgm:prSet/>
      <dgm:spPr/>
      <dgm:t>
        <a:bodyPr/>
        <a:lstStyle/>
        <a:p>
          <a:endParaRPr lang="en-US"/>
        </a:p>
      </dgm:t>
    </dgm:pt>
    <dgm:pt modelId="{7925653F-7D6B-4930-9815-3BBF9EDB8FBC}" type="parTrans" cxnId="{60E60327-6785-4C39-BBAE-7B1011675324}">
      <dgm:prSet/>
      <dgm:spPr/>
      <dgm:t>
        <a:bodyPr/>
        <a:lstStyle/>
        <a:p>
          <a:endParaRPr lang="en-US"/>
        </a:p>
      </dgm:t>
    </dgm:pt>
    <dgm:pt modelId="{12BC06B7-EE15-430D-8154-71D4165E48D9}" type="sibTrans" cxnId="{60E60327-6785-4C39-BBAE-7B1011675324}">
      <dgm:prSet/>
      <dgm:spPr/>
      <dgm:t>
        <a:bodyPr/>
        <a:lstStyle/>
        <a:p>
          <a:endParaRPr lang="en-US"/>
        </a:p>
      </dgm:t>
    </dgm:pt>
    <dgm:pt modelId="{C8FE6EF0-050D-4428-A4C4-90473A73C238}">
      <dgm:prSet/>
      <dgm:spPr/>
      <dgm:t>
        <a:bodyPr/>
        <a:lstStyle/>
        <a:p>
          <a:endParaRPr lang="en-US"/>
        </a:p>
      </dgm:t>
    </dgm:pt>
    <dgm:pt modelId="{AF894E78-CDC3-4753-9998-97969C7C94DE}" type="parTrans" cxnId="{672AD918-E178-409E-B86C-FBC6C50423B1}">
      <dgm:prSet/>
      <dgm:spPr/>
      <dgm:t>
        <a:bodyPr/>
        <a:lstStyle/>
        <a:p>
          <a:endParaRPr lang="en-US"/>
        </a:p>
      </dgm:t>
    </dgm:pt>
    <dgm:pt modelId="{3B2B1C73-E8FF-42C9-A804-86480C75FC54}" type="sibTrans" cxnId="{672AD918-E178-409E-B86C-FBC6C50423B1}">
      <dgm:prSet/>
      <dgm:spPr/>
      <dgm:t>
        <a:bodyPr/>
        <a:lstStyle/>
        <a:p>
          <a:endParaRPr lang="en-US"/>
        </a:p>
      </dgm:t>
    </dgm:pt>
    <dgm:pt modelId="{894B675F-0AE9-43BE-B4D4-65620A79BB37}">
      <dgm:prSet phldrT="[Text]" custT="1"/>
      <dgm:spPr/>
      <dgm:t>
        <a:bodyPr/>
        <a:lstStyle/>
        <a:p>
          <a:endParaRPr lang="en-US" sz="2400" dirty="0"/>
        </a:p>
      </dgm:t>
    </dgm:pt>
    <dgm:pt modelId="{329DE76F-B4D6-4013-95F2-FF1F1A348ED4}" type="parTrans" cxnId="{647375F1-3353-4DDA-BB02-8BA8F50E67B7}">
      <dgm:prSet/>
      <dgm:spPr/>
      <dgm:t>
        <a:bodyPr/>
        <a:lstStyle/>
        <a:p>
          <a:endParaRPr lang="en-US"/>
        </a:p>
      </dgm:t>
    </dgm:pt>
    <dgm:pt modelId="{4942E970-D66C-4B1A-9FC3-4693A8F8F6EF}" type="sibTrans" cxnId="{647375F1-3353-4DDA-BB02-8BA8F50E67B7}">
      <dgm:prSet/>
      <dgm:spPr/>
      <dgm:t>
        <a:bodyPr/>
        <a:lstStyle/>
        <a:p>
          <a:endParaRPr lang="en-US"/>
        </a:p>
      </dgm:t>
    </dgm:pt>
    <dgm:pt modelId="{0A6D962F-F903-4576-A844-C14898861587}">
      <dgm:prSet phldrT="[Text]" custT="1"/>
      <dgm:spPr/>
      <dgm:t>
        <a:bodyPr/>
        <a:lstStyle/>
        <a:p>
          <a:endParaRPr lang="en-US" sz="2400" dirty="0"/>
        </a:p>
      </dgm:t>
    </dgm:pt>
    <dgm:pt modelId="{89D16DCA-30F0-4C76-B870-19E9593844C2}" type="parTrans" cxnId="{8B86EDB5-367D-47BF-96F3-064F0BC65B7F}">
      <dgm:prSet/>
      <dgm:spPr/>
      <dgm:t>
        <a:bodyPr/>
        <a:lstStyle/>
        <a:p>
          <a:endParaRPr lang="en-US"/>
        </a:p>
      </dgm:t>
    </dgm:pt>
    <dgm:pt modelId="{076AFA8C-A327-4B31-9E76-D0105E540E44}" type="sibTrans" cxnId="{8B86EDB5-367D-47BF-96F3-064F0BC65B7F}">
      <dgm:prSet/>
      <dgm:spPr/>
      <dgm:t>
        <a:bodyPr/>
        <a:lstStyle/>
        <a:p>
          <a:endParaRPr lang="en-US"/>
        </a:p>
      </dgm:t>
    </dgm:pt>
    <dgm:pt modelId="{CA032EDF-57C3-446C-966A-27EC80884656}">
      <dgm:prSet phldrT="[Text]" custT="1"/>
      <dgm:spPr/>
      <dgm:t>
        <a:bodyPr/>
        <a:lstStyle/>
        <a:p>
          <a:endParaRPr lang="en-US" sz="2400" dirty="0"/>
        </a:p>
      </dgm:t>
    </dgm:pt>
    <dgm:pt modelId="{B740FE04-5A5D-45FD-9853-6A00F35C7D2E}" type="parTrans" cxnId="{C08C1F05-2D2F-45C4-B7AE-2DCB16A1B3DE}">
      <dgm:prSet/>
      <dgm:spPr/>
      <dgm:t>
        <a:bodyPr/>
        <a:lstStyle/>
        <a:p>
          <a:endParaRPr lang="en-US"/>
        </a:p>
      </dgm:t>
    </dgm:pt>
    <dgm:pt modelId="{98BEEC3B-B71F-4BA1-AD41-2C3FFF08C334}" type="sibTrans" cxnId="{C08C1F05-2D2F-45C4-B7AE-2DCB16A1B3DE}">
      <dgm:prSet/>
      <dgm:spPr/>
      <dgm:t>
        <a:bodyPr/>
        <a:lstStyle/>
        <a:p>
          <a:endParaRPr lang="en-US"/>
        </a:p>
      </dgm:t>
    </dgm:pt>
    <dgm:pt modelId="{CE784FA8-D5F8-4EA2-8B7E-5AAF44BCD795}" type="pres">
      <dgm:prSet presAssocID="{BD0E2653-AFB0-4F35-9657-FC5870E1D106}" presName="Name0" presStyleCnt="0">
        <dgm:presLayoutVars>
          <dgm:chMax val="2"/>
          <dgm:chPref val="2"/>
          <dgm:dir/>
          <dgm:animOne/>
          <dgm:resizeHandles val="exact"/>
        </dgm:presLayoutVars>
      </dgm:prSet>
      <dgm:spPr/>
      <dgm:t>
        <a:bodyPr/>
        <a:lstStyle/>
        <a:p>
          <a:endParaRPr lang="en-US"/>
        </a:p>
      </dgm:t>
    </dgm:pt>
    <dgm:pt modelId="{231C3875-E38B-4FA6-9C3D-038FC07808CC}" type="pres">
      <dgm:prSet presAssocID="{BD0E2653-AFB0-4F35-9657-FC5870E1D106}" presName="Background" presStyleLbl="bgImgPlace1" presStyleIdx="0" presStyleCnt="1" custLinFactNeighborX="-6088" custLinFactNeighborY="2925"/>
      <dgm:spPr/>
    </dgm:pt>
    <dgm:pt modelId="{3576C860-D957-4D9F-AC24-EEDF19B4011A}" type="pres">
      <dgm:prSet presAssocID="{BD0E2653-AFB0-4F35-9657-FC5870E1D106}" presName="ParentText1" presStyleLbl="revTx" presStyleIdx="0" presStyleCnt="2" custScaleX="99267" custScaleY="105780">
        <dgm:presLayoutVars>
          <dgm:chMax val="0"/>
          <dgm:chPref val="0"/>
          <dgm:bulletEnabled val="1"/>
        </dgm:presLayoutVars>
      </dgm:prSet>
      <dgm:spPr/>
      <dgm:t>
        <a:bodyPr/>
        <a:lstStyle/>
        <a:p>
          <a:endParaRPr lang="en-US"/>
        </a:p>
      </dgm:t>
    </dgm:pt>
    <dgm:pt modelId="{9B0D96EE-389B-4E28-8740-0690EA79004C}" type="pres">
      <dgm:prSet presAssocID="{BD0E2653-AFB0-4F35-9657-FC5870E1D106}" presName="ParentText2" presStyleLbl="revTx" presStyleIdx="1" presStyleCnt="2" custLinFactNeighborY="-3030">
        <dgm:presLayoutVars>
          <dgm:chMax val="0"/>
          <dgm:chPref val="0"/>
          <dgm:bulletEnabled val="1"/>
        </dgm:presLayoutVars>
      </dgm:prSet>
      <dgm:spPr/>
      <dgm:t>
        <a:bodyPr/>
        <a:lstStyle/>
        <a:p>
          <a:endParaRPr lang="en-US"/>
        </a:p>
      </dgm:t>
    </dgm:pt>
    <dgm:pt modelId="{06D43AF0-BD66-4916-827A-6FBECFAA5A86}" type="pres">
      <dgm:prSet presAssocID="{BD0E2653-AFB0-4F35-9657-FC5870E1D106}" presName="Plus" presStyleLbl="alignNode1" presStyleIdx="0" presStyleCnt="2" custScaleX="89107" custScaleY="87606" custLinFactNeighborX="-2723" custLinFactNeighborY="-2808"/>
      <dgm:spPr/>
    </dgm:pt>
    <dgm:pt modelId="{26E7B529-455D-492D-9799-00FED2E4B7CE}" type="pres">
      <dgm:prSet presAssocID="{BD0E2653-AFB0-4F35-9657-FC5870E1D106}" presName="Minus" presStyleLbl="alignNode1" presStyleIdx="1" presStyleCnt="2" custFlipVert="1" custScaleX="94214" custScaleY="98700" custLinFactNeighborX="-65104" custLinFactNeighborY="-6801"/>
      <dgm:spPr/>
    </dgm:pt>
    <dgm:pt modelId="{C7D4498C-8B70-45EF-A2A9-0B8C7485696B}" type="pres">
      <dgm:prSet presAssocID="{BD0E2653-AFB0-4F35-9657-FC5870E1D106}" presName="Divider" presStyleLbl="parChTrans1D1" presStyleIdx="0" presStyleCnt="1" custLinFactX="-15944079" custLinFactNeighborX="-16000000"/>
      <dgm:spPr/>
    </dgm:pt>
  </dgm:ptLst>
  <dgm:cxnLst>
    <dgm:cxn modelId="{EDEDDDEC-D40A-4B35-956F-7E390B779336}" type="presOf" srcId="{BD0E2653-AFB0-4F35-9657-FC5870E1D106}" destId="{CE784FA8-D5F8-4EA2-8B7E-5AAF44BCD795}" srcOrd="0" destOrd="0" presId="urn:microsoft.com/office/officeart/2009/3/layout/PlusandMinus"/>
    <dgm:cxn modelId="{647375F1-3353-4DDA-BB02-8BA8F50E67B7}" srcId="{BD0E2653-AFB0-4F35-9657-FC5870E1D106}" destId="{894B675F-0AE9-43BE-B4D4-65620A79BB37}" srcOrd="4" destOrd="0" parTransId="{329DE76F-B4D6-4013-95F2-FF1F1A348ED4}" sibTransId="{4942E970-D66C-4B1A-9FC3-4693A8F8F6EF}"/>
    <dgm:cxn modelId="{999C1120-1CFD-48CE-B469-374137A89D8A}" srcId="{BD0E2653-AFB0-4F35-9657-FC5870E1D106}" destId="{F5813D72-4816-4956-98B8-55CE0D8F8EE0}" srcOrd="6" destOrd="0" parTransId="{3592EBA1-0066-48BB-BAA8-0FFC20F18006}" sibTransId="{81D1A200-EBB3-431F-83DB-8A2EDC2B4429}"/>
    <dgm:cxn modelId="{BA0C6E5A-1C25-458D-B143-B23A6957E39D}" srcId="{BD0E2653-AFB0-4F35-9657-FC5870E1D106}" destId="{C8C5B192-3DF1-44F5-B9AB-43755724E047}" srcOrd="5" destOrd="0" parTransId="{6089AD2C-6DB4-4F80-9B14-3EF0E369B972}" sibTransId="{6CE6F1C5-169B-40B0-B9F4-BCF6D0B59613}"/>
    <dgm:cxn modelId="{8B86EDB5-367D-47BF-96F3-064F0BC65B7F}" srcId="{BD0E2653-AFB0-4F35-9657-FC5870E1D106}" destId="{0A6D962F-F903-4576-A844-C14898861587}" srcOrd="3" destOrd="0" parTransId="{89D16DCA-30F0-4C76-B870-19E9593844C2}" sibTransId="{076AFA8C-A327-4B31-9E76-D0105E540E44}"/>
    <dgm:cxn modelId="{C08C1F05-2D2F-45C4-B7AE-2DCB16A1B3DE}" srcId="{BD0E2653-AFB0-4F35-9657-FC5870E1D106}" destId="{CA032EDF-57C3-446C-966A-27EC80884656}" srcOrd="2" destOrd="0" parTransId="{B740FE04-5A5D-45FD-9853-6A00F35C7D2E}" sibTransId="{98BEEC3B-B71F-4BA1-AD41-2C3FFF08C334}"/>
    <dgm:cxn modelId="{BF981028-80B8-4944-843F-BB6A473BC1CA}" type="presOf" srcId="{28977BEB-9764-4A9E-B74A-45A831F78774}" destId="{9B0D96EE-389B-4E28-8740-0690EA79004C}" srcOrd="0" destOrd="0" presId="urn:microsoft.com/office/officeart/2009/3/layout/PlusandMinus"/>
    <dgm:cxn modelId="{BA1E3B87-F32A-4F11-8F4D-6348614E2EEB}" srcId="{BD0E2653-AFB0-4F35-9657-FC5870E1D106}" destId="{6879196F-2A38-45C2-9EEF-B91CC18B16F6}" srcOrd="0" destOrd="0" parTransId="{7E20E8BE-7B34-4299-AA9F-4FB8B49376C7}" sibTransId="{8CD1BE34-147A-4074-B934-198C3CEDEDC5}"/>
    <dgm:cxn modelId="{672AD918-E178-409E-B86C-FBC6C50423B1}" srcId="{BD0E2653-AFB0-4F35-9657-FC5870E1D106}" destId="{C8FE6EF0-050D-4428-A4C4-90473A73C238}" srcOrd="12" destOrd="0" parTransId="{AF894E78-CDC3-4753-9998-97969C7C94DE}" sibTransId="{3B2B1C73-E8FF-42C9-A804-86480C75FC54}"/>
    <dgm:cxn modelId="{E5675A58-60F0-4A00-BBF7-665CCE9BE18A}" srcId="{BD0E2653-AFB0-4F35-9657-FC5870E1D106}" destId="{C851A684-E1FC-4A33-BC64-73A5CBF02917}" srcOrd="10" destOrd="0" parTransId="{D4DAD5E1-82CB-4E0E-9BB0-954C0C332A2C}" sibTransId="{C36B53AA-A70F-4C12-876C-A9207504DE30}"/>
    <dgm:cxn modelId="{33FC994C-FC80-46B9-BB03-C01810BA666B}" srcId="{BD0E2653-AFB0-4F35-9657-FC5870E1D106}" destId="{DFBF11BB-287A-416E-87C6-7C18CC05C5E2}" srcOrd="7" destOrd="0" parTransId="{2E417651-18CF-44B5-8D23-0D3108084F22}" sibTransId="{B1BE60C3-F0B0-4392-BE8B-A49BE9D80202}"/>
    <dgm:cxn modelId="{7CF3FC1D-B4EB-417E-96B6-9A255D585781}" srcId="{BD0E2653-AFB0-4F35-9657-FC5870E1D106}" destId="{E7A88C57-F585-431A-A36A-F6D6F1F881C7}" srcOrd="8" destOrd="0" parTransId="{02C680BB-4218-4C20-B2A3-34EF21D84A05}" sibTransId="{747F219C-CCFB-4484-AEF0-AF7BA55181E5}"/>
    <dgm:cxn modelId="{60E60327-6785-4C39-BBAE-7B1011675324}" srcId="{BD0E2653-AFB0-4F35-9657-FC5870E1D106}" destId="{BF6DAE57-A623-4979-8BC6-4DE0D7F73CF6}" srcOrd="11" destOrd="0" parTransId="{7925653F-7D6B-4930-9815-3BBF9EDB8FBC}" sibTransId="{12BC06B7-EE15-430D-8154-71D4165E48D9}"/>
    <dgm:cxn modelId="{7456D6A5-0115-4E4B-B0AE-DAFDB86CB87D}" type="presOf" srcId="{6879196F-2A38-45C2-9EEF-B91CC18B16F6}" destId="{3576C860-D957-4D9F-AC24-EEDF19B4011A}" srcOrd="0" destOrd="0" presId="urn:microsoft.com/office/officeart/2009/3/layout/PlusandMinus"/>
    <dgm:cxn modelId="{D8F1A523-27F4-4C36-A84B-4CF04A8270BB}" srcId="{BD0E2653-AFB0-4F35-9657-FC5870E1D106}" destId="{1E52A9C2-5829-4256-B61B-5BD58C8CB234}" srcOrd="9" destOrd="0" parTransId="{57B23105-BF84-4443-A8F6-7D5CA2A297B6}" sibTransId="{52D2063D-4A0D-4707-808D-B6266A479198}"/>
    <dgm:cxn modelId="{5936D2FC-38D7-480C-8EB3-C3227060095C}" srcId="{BD0E2653-AFB0-4F35-9657-FC5870E1D106}" destId="{28977BEB-9764-4A9E-B74A-45A831F78774}" srcOrd="1" destOrd="0" parTransId="{5BFDFA72-765A-4D0B-B022-085FC5412C45}" sibTransId="{4D20B29B-F3D5-45A4-88E5-4A3CD246B61B}"/>
    <dgm:cxn modelId="{7C252989-D646-4950-A7F3-A4DC73DD87F3}" type="presParOf" srcId="{CE784FA8-D5F8-4EA2-8B7E-5AAF44BCD795}" destId="{231C3875-E38B-4FA6-9C3D-038FC07808CC}" srcOrd="0" destOrd="0" presId="urn:microsoft.com/office/officeart/2009/3/layout/PlusandMinus"/>
    <dgm:cxn modelId="{C501B7AB-B889-4A2B-99BF-EFD0255CF9B1}" type="presParOf" srcId="{CE784FA8-D5F8-4EA2-8B7E-5AAF44BCD795}" destId="{3576C860-D957-4D9F-AC24-EEDF19B4011A}" srcOrd="1" destOrd="0" presId="urn:microsoft.com/office/officeart/2009/3/layout/PlusandMinus"/>
    <dgm:cxn modelId="{7A61A98A-6ED6-49BE-B429-E9F878351C8D}" type="presParOf" srcId="{CE784FA8-D5F8-4EA2-8B7E-5AAF44BCD795}" destId="{9B0D96EE-389B-4E28-8740-0690EA79004C}" srcOrd="2" destOrd="0" presId="urn:microsoft.com/office/officeart/2009/3/layout/PlusandMinus"/>
    <dgm:cxn modelId="{2F8DFE2A-7641-4EDB-83AD-E8C4BCC3ECB4}" type="presParOf" srcId="{CE784FA8-D5F8-4EA2-8B7E-5AAF44BCD795}" destId="{06D43AF0-BD66-4916-827A-6FBECFAA5A86}" srcOrd="3" destOrd="0" presId="urn:microsoft.com/office/officeart/2009/3/layout/PlusandMinus"/>
    <dgm:cxn modelId="{95AB00C1-296A-4C4D-B740-23830FC2608C}" type="presParOf" srcId="{CE784FA8-D5F8-4EA2-8B7E-5AAF44BCD795}" destId="{26E7B529-455D-492D-9799-00FED2E4B7CE}" srcOrd="4" destOrd="0" presId="urn:microsoft.com/office/officeart/2009/3/layout/PlusandMinus"/>
    <dgm:cxn modelId="{B7A53A60-7819-4364-B053-962FEA61DB0C}" type="presParOf" srcId="{CE784FA8-D5F8-4EA2-8B7E-5AAF44BCD795}" destId="{C7D4498C-8B70-45EF-A2A9-0B8C7485696B}" srcOrd="5" destOrd="0" presId="urn:microsoft.com/office/officeart/2009/3/layout/PlusandMinu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4B020-A7A1-41EE-8C49-B33D17EA7FB2}">
      <dsp:nvSpPr>
        <dsp:cNvPr id="0" name=""/>
        <dsp:cNvSpPr/>
      </dsp:nvSpPr>
      <dsp:spPr>
        <a:xfrm rot="10800000">
          <a:off x="1717351" y="391"/>
          <a:ext cx="5472684" cy="1355573"/>
        </a:xfrm>
        <a:prstGeom prst="homePlat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To summarize the basic theory of Picture Exchange Communication System (PECS)</a:t>
          </a:r>
          <a:endParaRPr lang="en-US" sz="2400" kern="1200" dirty="0"/>
        </a:p>
      </dsp:txBody>
      <dsp:txXfrm rot="10800000">
        <a:off x="2056244" y="391"/>
        <a:ext cx="5133791" cy="1355573"/>
      </dsp:txXfrm>
    </dsp:sp>
    <dsp:sp modelId="{93E62038-99A4-49B6-A4AB-70DE41854C5C}">
      <dsp:nvSpPr>
        <dsp:cNvPr id="0" name=""/>
        <dsp:cNvSpPr/>
      </dsp:nvSpPr>
      <dsp:spPr>
        <a:xfrm>
          <a:off x="1039564" y="391"/>
          <a:ext cx="1355573" cy="1355573"/>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EB66B2-EDED-4B3D-8197-CFE2C8E9C6DB}">
      <dsp:nvSpPr>
        <dsp:cNvPr id="0" name=""/>
        <dsp:cNvSpPr/>
      </dsp:nvSpPr>
      <dsp:spPr>
        <a:xfrm rot="10800000">
          <a:off x="1717351" y="1760613"/>
          <a:ext cx="5472684" cy="1355573"/>
        </a:xfrm>
        <a:prstGeom prst="homePlat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To address the myths that surround PECS</a:t>
          </a:r>
          <a:endParaRPr lang="en-US" sz="2400" kern="1200" dirty="0"/>
        </a:p>
      </dsp:txBody>
      <dsp:txXfrm rot="10800000">
        <a:off x="2056244" y="1760613"/>
        <a:ext cx="5133791" cy="1355573"/>
      </dsp:txXfrm>
    </dsp:sp>
    <dsp:sp modelId="{A613FB72-12AC-4629-863F-F9FA6B19A8C1}">
      <dsp:nvSpPr>
        <dsp:cNvPr id="0" name=""/>
        <dsp:cNvSpPr/>
      </dsp:nvSpPr>
      <dsp:spPr>
        <a:xfrm>
          <a:off x="1039564" y="1760613"/>
          <a:ext cx="1355573" cy="1355573"/>
        </a:xfrm>
        <a:prstGeom prst="ellipse">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04E12-5855-4B2A-A7B3-53468C630F27}">
      <dsp:nvSpPr>
        <dsp:cNvPr id="0" name=""/>
        <dsp:cNvSpPr/>
      </dsp:nvSpPr>
      <dsp:spPr>
        <a:xfrm rot="10800000">
          <a:off x="1717351" y="3520835"/>
          <a:ext cx="5472684" cy="1355573"/>
        </a:xfrm>
        <a:prstGeom prst="homePlat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70"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To determine the efficacy of the intervention by literature review in narrative form</a:t>
          </a:r>
          <a:endParaRPr lang="en-US" sz="2400" kern="1200" dirty="0"/>
        </a:p>
      </dsp:txBody>
      <dsp:txXfrm rot="10800000">
        <a:off x="2056244" y="3520835"/>
        <a:ext cx="5133791" cy="1355573"/>
      </dsp:txXfrm>
    </dsp:sp>
    <dsp:sp modelId="{034C9417-8B52-4897-9E42-CBFEDBB2EE02}">
      <dsp:nvSpPr>
        <dsp:cNvPr id="0" name=""/>
        <dsp:cNvSpPr/>
      </dsp:nvSpPr>
      <dsp:spPr>
        <a:xfrm>
          <a:off x="1039564" y="3520835"/>
          <a:ext cx="1355573" cy="1355573"/>
        </a:xfrm>
        <a:prstGeom prst="ellipse">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7DAC1-0626-40F1-A584-8720F01A33CC}">
      <dsp:nvSpPr>
        <dsp:cNvPr id="0" name=""/>
        <dsp:cNvSpPr/>
      </dsp:nvSpPr>
      <dsp:spPr>
        <a:xfrm>
          <a:off x="3378435" y="1568"/>
          <a:ext cx="1472728" cy="147272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Frustration</a:t>
          </a:r>
          <a:endParaRPr lang="en-US" sz="1200" kern="1200" dirty="0"/>
        </a:p>
      </dsp:txBody>
      <dsp:txXfrm>
        <a:off x="3594111" y="217244"/>
        <a:ext cx="1041376" cy="1041376"/>
      </dsp:txXfrm>
    </dsp:sp>
    <dsp:sp modelId="{B19340F9-B187-4FDF-B5C9-CD6BB8A9CC8C}">
      <dsp:nvSpPr>
        <dsp:cNvPr id="0" name=""/>
        <dsp:cNvSpPr/>
      </dsp:nvSpPr>
      <dsp:spPr>
        <a:xfrm rot="2160000">
          <a:off x="4804447" y="1132429"/>
          <a:ext cx="390786" cy="4970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4815642" y="1197383"/>
        <a:ext cx="273550" cy="298227"/>
      </dsp:txXfrm>
    </dsp:sp>
    <dsp:sp modelId="{BF938CC0-F847-4A97-999C-D07504F6745F}">
      <dsp:nvSpPr>
        <dsp:cNvPr id="0" name=""/>
        <dsp:cNvSpPr/>
      </dsp:nvSpPr>
      <dsp:spPr>
        <a:xfrm>
          <a:off x="5166413" y="1300609"/>
          <a:ext cx="1472728" cy="147272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Loss of independence reliance on others</a:t>
          </a:r>
          <a:endParaRPr lang="en-US" sz="1200" kern="1200" dirty="0"/>
        </a:p>
      </dsp:txBody>
      <dsp:txXfrm>
        <a:off x="5382089" y="1516285"/>
        <a:ext cx="1041376" cy="1041376"/>
      </dsp:txXfrm>
    </dsp:sp>
    <dsp:sp modelId="{E43B5BE6-25AB-4006-B8C5-BA8C13757C05}">
      <dsp:nvSpPr>
        <dsp:cNvPr id="0" name=""/>
        <dsp:cNvSpPr/>
      </dsp:nvSpPr>
      <dsp:spPr>
        <a:xfrm rot="6480000">
          <a:off x="5369328" y="2828879"/>
          <a:ext cx="390786" cy="4970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5446060" y="2872539"/>
        <a:ext cx="273550" cy="298227"/>
      </dsp:txXfrm>
    </dsp:sp>
    <dsp:sp modelId="{B6BA72D4-E139-4A1F-B99B-4CD29620C402}">
      <dsp:nvSpPr>
        <dsp:cNvPr id="0" name=""/>
        <dsp:cNvSpPr/>
      </dsp:nvSpPr>
      <dsp:spPr>
        <a:xfrm>
          <a:off x="4483466" y="3402503"/>
          <a:ext cx="1472728" cy="147272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Lack of control over decisions</a:t>
          </a:r>
          <a:endParaRPr lang="en-US" sz="1200" kern="1200" dirty="0"/>
        </a:p>
      </dsp:txBody>
      <dsp:txXfrm>
        <a:off x="4699142" y="3618179"/>
        <a:ext cx="1041376" cy="1041376"/>
      </dsp:txXfrm>
    </dsp:sp>
    <dsp:sp modelId="{E5D8A0B9-0CB1-4106-9A5B-27F75A5EBA5F}">
      <dsp:nvSpPr>
        <dsp:cNvPr id="0" name=""/>
        <dsp:cNvSpPr/>
      </dsp:nvSpPr>
      <dsp:spPr>
        <a:xfrm rot="10800000">
          <a:off x="3930466" y="3890344"/>
          <a:ext cx="390786" cy="4970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4047702" y="3989753"/>
        <a:ext cx="273550" cy="298227"/>
      </dsp:txXfrm>
    </dsp:sp>
    <dsp:sp modelId="{8D0E83D4-A405-4555-9505-26CD730D18C7}">
      <dsp:nvSpPr>
        <dsp:cNvPr id="0" name=""/>
        <dsp:cNvSpPr/>
      </dsp:nvSpPr>
      <dsp:spPr>
        <a:xfrm>
          <a:off x="2273404" y="3402503"/>
          <a:ext cx="1472728" cy="147272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Learned helplessness</a:t>
          </a:r>
          <a:endParaRPr lang="en-US" sz="1200" kern="1200" dirty="0"/>
        </a:p>
      </dsp:txBody>
      <dsp:txXfrm>
        <a:off x="2489080" y="3618179"/>
        <a:ext cx="1041376" cy="1041376"/>
      </dsp:txXfrm>
    </dsp:sp>
    <dsp:sp modelId="{B7650177-7246-40AB-94B2-A085A9412C75}">
      <dsp:nvSpPr>
        <dsp:cNvPr id="0" name=""/>
        <dsp:cNvSpPr/>
      </dsp:nvSpPr>
      <dsp:spPr>
        <a:xfrm rot="15120000">
          <a:off x="2476320" y="2849916"/>
          <a:ext cx="390786" cy="4970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553052" y="3005074"/>
        <a:ext cx="273550" cy="298227"/>
      </dsp:txXfrm>
    </dsp:sp>
    <dsp:sp modelId="{F45C1065-86B0-4047-ABE6-9A79CA505428}">
      <dsp:nvSpPr>
        <dsp:cNvPr id="0" name=""/>
        <dsp:cNvSpPr/>
      </dsp:nvSpPr>
      <dsp:spPr>
        <a:xfrm>
          <a:off x="1590458" y="1300609"/>
          <a:ext cx="1472728" cy="147272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Confrontation, Tantrums</a:t>
          </a:r>
          <a:endParaRPr lang="en-US" sz="1200" kern="1200" dirty="0"/>
        </a:p>
      </dsp:txBody>
      <dsp:txXfrm>
        <a:off x="1806134" y="1516285"/>
        <a:ext cx="1041376" cy="1041376"/>
      </dsp:txXfrm>
    </dsp:sp>
    <dsp:sp modelId="{E3B0D61E-2581-43EE-BCD3-9850F695C07F}">
      <dsp:nvSpPr>
        <dsp:cNvPr id="0" name=""/>
        <dsp:cNvSpPr/>
      </dsp:nvSpPr>
      <dsp:spPr>
        <a:xfrm rot="19440000">
          <a:off x="3016470" y="1145431"/>
          <a:ext cx="390786" cy="4970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027665" y="1279295"/>
        <a:ext cx="273550" cy="298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680C-9E27-4456-9983-96E049BD921B}">
      <dsp:nvSpPr>
        <dsp:cNvPr id="0" name=""/>
        <dsp:cNvSpPr/>
      </dsp:nvSpPr>
      <dsp:spPr>
        <a:xfrm>
          <a:off x="3003804" y="2653195"/>
          <a:ext cx="2221992" cy="2221992"/>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solidFill>
              <a:latin typeface="Arial Black" pitchFamily="34" charset="0"/>
            </a:rPr>
            <a:t>AAC</a:t>
          </a:r>
          <a:endParaRPr lang="en-US" sz="4000" b="1" kern="1200" dirty="0">
            <a:solidFill>
              <a:schemeClr val="bg1"/>
            </a:solidFill>
            <a:latin typeface="Arial Black" pitchFamily="34" charset="0"/>
          </a:endParaRPr>
        </a:p>
      </dsp:txBody>
      <dsp:txXfrm>
        <a:off x="3329207" y="2978598"/>
        <a:ext cx="1571186" cy="1571186"/>
      </dsp:txXfrm>
    </dsp:sp>
    <dsp:sp modelId="{DC23AA84-6C14-4AE0-A07C-8E4EC9F7AC2E}">
      <dsp:nvSpPr>
        <dsp:cNvPr id="0" name=""/>
        <dsp:cNvSpPr/>
      </dsp:nvSpPr>
      <dsp:spPr>
        <a:xfrm rot="12900000">
          <a:off x="1569903" y="2263519"/>
          <a:ext cx="1707828"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BA9C2D-8BA8-453D-9AF8-7FC84A034DC7}">
      <dsp:nvSpPr>
        <dsp:cNvPr id="0" name=""/>
        <dsp:cNvSpPr/>
      </dsp:nvSpPr>
      <dsp:spPr>
        <a:xfrm>
          <a:off x="668886" y="1246011"/>
          <a:ext cx="2110892" cy="1688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Symbols/Aids</a:t>
          </a:r>
          <a:endParaRPr lang="en-US" sz="2400" kern="1200" dirty="0"/>
        </a:p>
      </dsp:txBody>
      <dsp:txXfrm>
        <a:off x="718347" y="1295472"/>
        <a:ext cx="2011970" cy="1589791"/>
      </dsp:txXfrm>
    </dsp:sp>
    <dsp:sp modelId="{85376D51-B6A5-47FA-9067-1E30A3B86529}">
      <dsp:nvSpPr>
        <dsp:cNvPr id="0" name=""/>
        <dsp:cNvSpPr/>
      </dsp:nvSpPr>
      <dsp:spPr>
        <a:xfrm rot="16200000">
          <a:off x="3260885" y="1383249"/>
          <a:ext cx="1707828"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59F91F-E000-4C5B-8781-17243C9BFACB}">
      <dsp:nvSpPr>
        <dsp:cNvPr id="0" name=""/>
        <dsp:cNvSpPr/>
      </dsp:nvSpPr>
      <dsp:spPr>
        <a:xfrm>
          <a:off x="3059353" y="1612"/>
          <a:ext cx="2110892" cy="1688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Techniques</a:t>
          </a:r>
          <a:endParaRPr lang="en-US" sz="2400" kern="1200" dirty="0"/>
        </a:p>
      </dsp:txBody>
      <dsp:txXfrm>
        <a:off x="3108814" y="51073"/>
        <a:ext cx="2011970" cy="1589791"/>
      </dsp:txXfrm>
    </dsp:sp>
    <dsp:sp modelId="{46FE4A3D-681A-4667-B8D4-12E3A2CB260C}">
      <dsp:nvSpPr>
        <dsp:cNvPr id="0" name=""/>
        <dsp:cNvSpPr/>
      </dsp:nvSpPr>
      <dsp:spPr>
        <a:xfrm rot="19500000">
          <a:off x="4951867" y="2263519"/>
          <a:ext cx="1707828"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B46DC-6FED-4BA7-99E3-1D5C485A50D7}">
      <dsp:nvSpPr>
        <dsp:cNvPr id="0" name=""/>
        <dsp:cNvSpPr/>
      </dsp:nvSpPr>
      <dsp:spPr>
        <a:xfrm>
          <a:off x="5449821" y="1246011"/>
          <a:ext cx="2110892" cy="1688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Strategies</a:t>
          </a:r>
          <a:endParaRPr lang="en-US" sz="2400" kern="1200" dirty="0"/>
        </a:p>
      </dsp:txBody>
      <dsp:txXfrm>
        <a:off x="5499282" y="1295472"/>
        <a:ext cx="2011970" cy="1589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3875-E38B-4FA6-9C3D-038FC07808CC}">
      <dsp:nvSpPr>
        <dsp:cNvPr id="0" name=""/>
        <dsp:cNvSpPr/>
      </dsp:nvSpPr>
      <dsp:spPr>
        <a:xfrm>
          <a:off x="285725" y="1023458"/>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76C860-D957-4D9F-AC24-EEDF19B4011A}">
      <dsp:nvSpPr>
        <dsp:cNvPr id="0" name=""/>
        <dsp:cNvSpPr/>
      </dsp:nvSpPr>
      <dsp:spPr>
        <a:xfrm>
          <a:off x="947766" y="1256483"/>
          <a:ext cx="3300387" cy="334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u="sng" kern="1200" dirty="0" smtClean="0"/>
            <a:t>Intact abilities</a:t>
          </a:r>
        </a:p>
        <a:p>
          <a:pPr lvl="0" algn="l" defTabSz="889000">
            <a:lnSpc>
              <a:spcPct val="90000"/>
            </a:lnSpc>
            <a:spcBef>
              <a:spcPct val="0"/>
            </a:spcBef>
            <a:spcAft>
              <a:spcPct val="35000"/>
            </a:spcAft>
          </a:pPr>
          <a:r>
            <a:rPr lang="en-US" sz="2000" kern="1200" dirty="0" smtClean="0"/>
            <a:t>Attention</a:t>
          </a:r>
        </a:p>
        <a:p>
          <a:pPr lvl="0" algn="l" defTabSz="889000">
            <a:lnSpc>
              <a:spcPct val="90000"/>
            </a:lnSpc>
            <a:spcBef>
              <a:spcPct val="0"/>
            </a:spcBef>
            <a:spcAft>
              <a:spcPct val="35000"/>
            </a:spcAft>
          </a:pPr>
          <a:r>
            <a:rPr lang="en-US" sz="2000" kern="1200" dirty="0" smtClean="0"/>
            <a:t>Sensory perception</a:t>
          </a:r>
        </a:p>
        <a:p>
          <a:pPr lvl="0" algn="l" defTabSz="889000">
            <a:lnSpc>
              <a:spcPct val="90000"/>
            </a:lnSpc>
            <a:spcBef>
              <a:spcPct val="0"/>
            </a:spcBef>
            <a:spcAft>
              <a:spcPct val="35000"/>
            </a:spcAft>
          </a:pPr>
          <a:r>
            <a:rPr lang="en-US" sz="2000" b="1" kern="1200" dirty="0" smtClean="0"/>
            <a:t>Elementary motor</a:t>
          </a:r>
        </a:p>
        <a:p>
          <a:pPr lvl="0" algn="l" defTabSz="889000">
            <a:lnSpc>
              <a:spcPct val="90000"/>
            </a:lnSpc>
            <a:spcBef>
              <a:spcPct val="0"/>
            </a:spcBef>
            <a:spcAft>
              <a:spcPct val="35000"/>
            </a:spcAft>
          </a:pPr>
          <a:r>
            <a:rPr lang="en-US" sz="2000" kern="1200" dirty="0" smtClean="0"/>
            <a:t>Simple memory</a:t>
          </a:r>
        </a:p>
        <a:p>
          <a:pPr lvl="0" algn="l" defTabSz="889000">
            <a:lnSpc>
              <a:spcPct val="90000"/>
            </a:lnSpc>
            <a:spcBef>
              <a:spcPct val="0"/>
            </a:spcBef>
            <a:spcAft>
              <a:spcPct val="35000"/>
            </a:spcAft>
          </a:pPr>
          <a:r>
            <a:rPr lang="en-US" sz="2000" b="1" kern="1200" dirty="0" smtClean="0"/>
            <a:t>Rule-learning</a:t>
          </a:r>
        </a:p>
        <a:p>
          <a:pPr lvl="0" algn="l" defTabSz="889000">
            <a:lnSpc>
              <a:spcPct val="90000"/>
            </a:lnSpc>
            <a:spcBef>
              <a:spcPct val="0"/>
            </a:spcBef>
            <a:spcAft>
              <a:spcPct val="35000"/>
            </a:spcAft>
          </a:pPr>
          <a:r>
            <a:rPr lang="en-US" sz="2000" b="1" kern="1200" dirty="0" smtClean="0"/>
            <a:t>Visiospatial processing</a:t>
          </a:r>
        </a:p>
      </dsp:txBody>
      <dsp:txXfrm>
        <a:off x="947766" y="1256483"/>
        <a:ext cx="3300387" cy="3348364"/>
      </dsp:txXfrm>
    </dsp:sp>
    <dsp:sp modelId="{9B0D96EE-389B-4E28-8740-0690EA79004C}">
      <dsp:nvSpPr>
        <dsp:cNvPr id="0" name=""/>
        <dsp:cNvSpPr/>
      </dsp:nvSpPr>
      <dsp:spPr>
        <a:xfrm>
          <a:off x="4334405" y="125205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u="sng" kern="1200" dirty="0" smtClean="0"/>
            <a:t>Cognitive weakness</a:t>
          </a:r>
        </a:p>
        <a:p>
          <a:pPr lvl="0" algn="l" defTabSz="889000">
            <a:lnSpc>
              <a:spcPct val="90000"/>
            </a:lnSpc>
            <a:spcBef>
              <a:spcPct val="0"/>
            </a:spcBef>
            <a:spcAft>
              <a:spcPct val="35000"/>
            </a:spcAft>
          </a:pPr>
          <a:r>
            <a:rPr lang="en-US" sz="2000" kern="1200" dirty="0" smtClean="0"/>
            <a:t>Complex sensory</a:t>
          </a:r>
        </a:p>
        <a:p>
          <a:pPr lvl="0" algn="l" defTabSz="889000">
            <a:lnSpc>
              <a:spcPct val="90000"/>
            </a:lnSpc>
            <a:spcBef>
              <a:spcPct val="0"/>
            </a:spcBef>
            <a:spcAft>
              <a:spcPct val="35000"/>
            </a:spcAft>
          </a:pPr>
          <a:r>
            <a:rPr lang="en-US" sz="2000" kern="1200" dirty="0" smtClean="0"/>
            <a:t>Complex motor</a:t>
          </a:r>
        </a:p>
        <a:p>
          <a:pPr lvl="0" algn="l" defTabSz="889000">
            <a:lnSpc>
              <a:spcPct val="90000"/>
            </a:lnSpc>
            <a:spcBef>
              <a:spcPct val="0"/>
            </a:spcBef>
            <a:spcAft>
              <a:spcPct val="35000"/>
            </a:spcAft>
          </a:pPr>
          <a:r>
            <a:rPr lang="en-US" sz="2000" kern="1200" dirty="0" smtClean="0"/>
            <a:t>Complex memory</a:t>
          </a:r>
        </a:p>
        <a:p>
          <a:pPr lvl="0" algn="l" defTabSz="889000">
            <a:lnSpc>
              <a:spcPct val="90000"/>
            </a:lnSpc>
            <a:spcBef>
              <a:spcPct val="0"/>
            </a:spcBef>
            <a:spcAft>
              <a:spcPct val="35000"/>
            </a:spcAft>
          </a:pPr>
          <a:r>
            <a:rPr lang="en-US" sz="2000" b="1" kern="1200" dirty="0" smtClean="0"/>
            <a:t>Complex language</a:t>
          </a:r>
        </a:p>
        <a:p>
          <a:pPr lvl="0" algn="l" defTabSz="889000">
            <a:lnSpc>
              <a:spcPct val="90000"/>
            </a:lnSpc>
            <a:spcBef>
              <a:spcPct val="0"/>
            </a:spcBef>
            <a:spcAft>
              <a:spcPct val="35000"/>
            </a:spcAft>
          </a:pPr>
          <a:r>
            <a:rPr lang="en-US" sz="2000" kern="1200" dirty="0" smtClean="0"/>
            <a:t>Complex formation</a:t>
          </a:r>
          <a:endParaRPr lang="en-US" sz="2000" kern="1200" dirty="0"/>
        </a:p>
      </dsp:txBody>
      <dsp:txXfrm>
        <a:off x="4334405" y="1252051"/>
        <a:ext cx="3324758" cy="3165404"/>
      </dsp:txXfrm>
    </dsp:sp>
    <dsp:sp modelId="{06D43AF0-BD66-4916-827A-6FBECFAA5A86}">
      <dsp:nvSpPr>
        <dsp:cNvPr id="0" name=""/>
        <dsp:cNvSpPr/>
      </dsp:nvSpPr>
      <dsp:spPr>
        <a:xfrm>
          <a:off x="19050" y="222168"/>
          <a:ext cx="1246635" cy="1225635"/>
        </a:xfrm>
        <a:prstGeom prst="plus">
          <a:avLst>
            <a:gd name="adj" fmla="val 328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7B529-455D-492D-9799-00FED2E4B7CE}">
      <dsp:nvSpPr>
        <dsp:cNvPr id="0" name=""/>
        <dsp:cNvSpPr/>
      </dsp:nvSpPr>
      <dsp:spPr>
        <a:xfrm flipV="1">
          <a:off x="6074656" y="650125"/>
          <a:ext cx="1240549" cy="445367"/>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4498C-8B70-45EF-A2A9-0B8C7485696B}">
      <dsp:nvSpPr>
        <dsp:cNvPr id="0" name=""/>
        <dsp:cNvSpPr/>
      </dsp:nvSpPr>
      <dsp:spPr>
        <a:xfrm>
          <a:off x="4038600" y="1354731"/>
          <a:ext cx="822" cy="3023265"/>
        </a:xfrm>
        <a:prstGeom prst="line">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BEDBD-AC39-485A-B0E2-F1672284FC2B}" type="datetimeFigureOut">
              <a:rPr lang="en-US" smtClean="0"/>
              <a:pPr/>
              <a:t>3/28/2012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5F83D-7037-4BE1-969A-58E7B906303E}" type="slidenum">
              <a:rPr lang="en-US" smtClean="0"/>
              <a:pPr/>
              <a:t>‹#›</a:t>
            </a:fld>
            <a:endParaRPr lang="en-US" dirty="0"/>
          </a:p>
        </p:txBody>
      </p:sp>
    </p:spTree>
    <p:extLst>
      <p:ext uri="{BB962C8B-B14F-4D97-AF65-F5344CB8AC3E}">
        <p14:creationId xmlns:p14="http://schemas.microsoft.com/office/powerpoint/2010/main" xmlns="" val="322297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a:t>
            </a:fld>
            <a:endParaRPr lang="en-US" dirty="0"/>
          </a:p>
        </p:txBody>
      </p:sp>
    </p:spTree>
    <p:extLst>
      <p:ext uri="{BB962C8B-B14F-4D97-AF65-F5344CB8AC3E}">
        <p14:creationId xmlns:p14="http://schemas.microsoft.com/office/powerpoint/2010/main" xmlns="" val="2622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10</a:t>
            </a:fld>
            <a:endParaRPr lang="en-US" dirty="0"/>
          </a:p>
        </p:txBody>
      </p:sp>
    </p:spTree>
    <p:extLst>
      <p:ext uri="{BB962C8B-B14F-4D97-AF65-F5344CB8AC3E}">
        <p14:creationId xmlns:p14="http://schemas.microsoft.com/office/powerpoint/2010/main" xmlns="" val="311057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11</a:t>
            </a:fld>
            <a:endParaRPr lang="en-US" dirty="0"/>
          </a:p>
        </p:txBody>
      </p:sp>
    </p:spTree>
    <p:extLst>
      <p:ext uri="{BB962C8B-B14F-4D97-AF65-F5344CB8AC3E}">
        <p14:creationId xmlns:p14="http://schemas.microsoft.com/office/powerpoint/2010/main" xmlns="" val="72069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12</a:t>
            </a:fld>
            <a:endParaRPr lang="en-US" dirty="0"/>
          </a:p>
        </p:txBody>
      </p:sp>
    </p:spTree>
    <p:extLst>
      <p:ext uri="{BB962C8B-B14F-4D97-AF65-F5344CB8AC3E}">
        <p14:creationId xmlns:p14="http://schemas.microsoft.com/office/powerpoint/2010/main" xmlns="" val="360515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13</a:t>
            </a:fld>
            <a:endParaRPr lang="en-US" dirty="0"/>
          </a:p>
        </p:txBody>
      </p:sp>
    </p:spTree>
    <p:extLst>
      <p:ext uri="{BB962C8B-B14F-4D97-AF65-F5344CB8AC3E}">
        <p14:creationId xmlns:p14="http://schemas.microsoft.com/office/powerpoint/2010/main" xmlns="" val="64211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14</a:t>
            </a:fld>
            <a:endParaRPr lang="en-US" dirty="0"/>
          </a:p>
        </p:txBody>
      </p:sp>
    </p:spTree>
    <p:extLst>
      <p:ext uri="{BB962C8B-B14F-4D97-AF65-F5344CB8AC3E}">
        <p14:creationId xmlns:p14="http://schemas.microsoft.com/office/powerpoint/2010/main" xmlns="" val="339613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16</a:t>
            </a:fld>
            <a:endParaRPr lang="en-US" dirty="0"/>
          </a:p>
        </p:txBody>
      </p:sp>
    </p:spTree>
    <p:extLst>
      <p:ext uri="{BB962C8B-B14F-4D97-AF65-F5344CB8AC3E}">
        <p14:creationId xmlns:p14="http://schemas.microsoft.com/office/powerpoint/2010/main" xmlns="" val="5554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17</a:t>
            </a:fld>
            <a:endParaRPr lang="en-US" dirty="0"/>
          </a:p>
        </p:txBody>
      </p:sp>
    </p:spTree>
    <p:extLst>
      <p:ext uri="{BB962C8B-B14F-4D97-AF65-F5344CB8AC3E}">
        <p14:creationId xmlns:p14="http://schemas.microsoft.com/office/powerpoint/2010/main" xmlns="" val="144085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18</a:t>
            </a:fld>
            <a:endParaRPr lang="en-US" dirty="0"/>
          </a:p>
        </p:txBody>
      </p:sp>
    </p:spTree>
    <p:extLst>
      <p:ext uri="{BB962C8B-B14F-4D97-AF65-F5344CB8AC3E}">
        <p14:creationId xmlns:p14="http://schemas.microsoft.com/office/powerpoint/2010/main" xmlns="" val="74810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19</a:t>
            </a:fld>
            <a:endParaRPr lang="en-US" dirty="0"/>
          </a:p>
        </p:txBody>
      </p:sp>
    </p:spTree>
    <p:extLst>
      <p:ext uri="{BB962C8B-B14F-4D97-AF65-F5344CB8AC3E}">
        <p14:creationId xmlns:p14="http://schemas.microsoft.com/office/powerpoint/2010/main" xmlns="" val="116948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20</a:t>
            </a:fld>
            <a:endParaRPr lang="en-US" dirty="0"/>
          </a:p>
        </p:txBody>
      </p:sp>
    </p:spTree>
    <p:extLst>
      <p:ext uri="{BB962C8B-B14F-4D97-AF65-F5344CB8AC3E}">
        <p14:creationId xmlns:p14="http://schemas.microsoft.com/office/powerpoint/2010/main" xmlns="" val="336820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a:t>
            </a:fld>
            <a:endParaRPr lang="en-US" dirty="0"/>
          </a:p>
        </p:txBody>
      </p:sp>
    </p:spTree>
    <p:extLst>
      <p:ext uri="{BB962C8B-B14F-4D97-AF65-F5344CB8AC3E}">
        <p14:creationId xmlns:p14="http://schemas.microsoft.com/office/powerpoint/2010/main" xmlns="" val="79977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21</a:t>
            </a:fld>
            <a:endParaRPr lang="en-US" dirty="0"/>
          </a:p>
        </p:txBody>
      </p:sp>
    </p:spTree>
    <p:extLst>
      <p:ext uri="{BB962C8B-B14F-4D97-AF65-F5344CB8AC3E}">
        <p14:creationId xmlns:p14="http://schemas.microsoft.com/office/powerpoint/2010/main" xmlns="" val="3976199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22</a:t>
            </a:fld>
            <a:endParaRPr lang="en-US" dirty="0"/>
          </a:p>
        </p:txBody>
      </p:sp>
    </p:spTree>
    <p:extLst>
      <p:ext uri="{BB962C8B-B14F-4D97-AF65-F5344CB8AC3E}">
        <p14:creationId xmlns:p14="http://schemas.microsoft.com/office/powerpoint/2010/main" xmlns="" val="227202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23</a:t>
            </a:fld>
            <a:endParaRPr lang="en-US" dirty="0"/>
          </a:p>
        </p:txBody>
      </p:sp>
    </p:spTree>
    <p:extLst>
      <p:ext uri="{BB962C8B-B14F-4D97-AF65-F5344CB8AC3E}">
        <p14:creationId xmlns:p14="http://schemas.microsoft.com/office/powerpoint/2010/main" xmlns="" val="394450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24</a:t>
            </a:fld>
            <a:endParaRPr lang="en-US" dirty="0"/>
          </a:p>
        </p:txBody>
      </p:sp>
    </p:spTree>
    <p:extLst>
      <p:ext uri="{BB962C8B-B14F-4D97-AF65-F5344CB8AC3E}">
        <p14:creationId xmlns:p14="http://schemas.microsoft.com/office/powerpoint/2010/main" xmlns="" val="348164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29</a:t>
            </a:fld>
            <a:endParaRPr lang="en-US" dirty="0"/>
          </a:p>
        </p:txBody>
      </p:sp>
    </p:spTree>
    <p:extLst>
      <p:ext uri="{BB962C8B-B14F-4D97-AF65-F5344CB8AC3E}">
        <p14:creationId xmlns:p14="http://schemas.microsoft.com/office/powerpoint/2010/main" xmlns="" val="223409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30</a:t>
            </a:fld>
            <a:endParaRPr lang="en-US" dirty="0"/>
          </a:p>
        </p:txBody>
      </p:sp>
    </p:spTree>
    <p:extLst>
      <p:ext uri="{BB962C8B-B14F-4D97-AF65-F5344CB8AC3E}">
        <p14:creationId xmlns:p14="http://schemas.microsoft.com/office/powerpoint/2010/main" xmlns="" val="37508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3</a:t>
            </a:fld>
            <a:endParaRPr lang="en-US" dirty="0"/>
          </a:p>
        </p:txBody>
      </p:sp>
    </p:spTree>
    <p:extLst>
      <p:ext uri="{BB962C8B-B14F-4D97-AF65-F5344CB8AC3E}">
        <p14:creationId xmlns:p14="http://schemas.microsoft.com/office/powerpoint/2010/main" xmlns="" val="345707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A25F83D-7037-4BE1-969A-58E7B906303E}" type="slidenum">
              <a:rPr lang="en-US" smtClean="0"/>
              <a:pPr/>
              <a:t>4</a:t>
            </a:fld>
            <a:endParaRPr lang="en-US" dirty="0"/>
          </a:p>
        </p:txBody>
      </p:sp>
    </p:spTree>
    <p:extLst>
      <p:ext uri="{BB962C8B-B14F-4D97-AF65-F5344CB8AC3E}">
        <p14:creationId xmlns:p14="http://schemas.microsoft.com/office/powerpoint/2010/main" xmlns="" val="192091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5</a:t>
            </a:fld>
            <a:endParaRPr lang="en-US" dirty="0"/>
          </a:p>
        </p:txBody>
      </p:sp>
    </p:spTree>
    <p:extLst>
      <p:ext uri="{BB962C8B-B14F-4D97-AF65-F5344CB8AC3E}">
        <p14:creationId xmlns:p14="http://schemas.microsoft.com/office/powerpoint/2010/main" xmlns="" val="308375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6</a:t>
            </a:fld>
            <a:endParaRPr lang="en-US" dirty="0"/>
          </a:p>
        </p:txBody>
      </p:sp>
    </p:spTree>
    <p:extLst>
      <p:ext uri="{BB962C8B-B14F-4D97-AF65-F5344CB8AC3E}">
        <p14:creationId xmlns:p14="http://schemas.microsoft.com/office/powerpoint/2010/main" xmlns="" val="163114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7</a:t>
            </a:fld>
            <a:endParaRPr lang="en-US" dirty="0"/>
          </a:p>
        </p:txBody>
      </p:sp>
    </p:spTree>
    <p:extLst>
      <p:ext uri="{BB962C8B-B14F-4D97-AF65-F5344CB8AC3E}">
        <p14:creationId xmlns:p14="http://schemas.microsoft.com/office/powerpoint/2010/main" xmlns="" val="395301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5F83D-7037-4BE1-969A-58E7B906303E}" type="slidenum">
              <a:rPr lang="en-US" smtClean="0"/>
              <a:pPr/>
              <a:t>8</a:t>
            </a:fld>
            <a:endParaRPr lang="en-US" dirty="0"/>
          </a:p>
        </p:txBody>
      </p:sp>
    </p:spTree>
    <p:extLst>
      <p:ext uri="{BB962C8B-B14F-4D97-AF65-F5344CB8AC3E}">
        <p14:creationId xmlns:p14="http://schemas.microsoft.com/office/powerpoint/2010/main" xmlns="" val="217118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A25F83D-7037-4BE1-969A-58E7B906303E}" type="slidenum">
              <a:rPr lang="en-US" smtClean="0"/>
              <a:pPr/>
              <a:t>9</a:t>
            </a:fld>
            <a:endParaRPr lang="en-US" dirty="0"/>
          </a:p>
        </p:txBody>
      </p:sp>
    </p:spTree>
    <p:extLst>
      <p:ext uri="{BB962C8B-B14F-4D97-AF65-F5344CB8AC3E}">
        <p14:creationId xmlns:p14="http://schemas.microsoft.com/office/powerpoint/2010/main" xmlns="" val="393716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716DB-4DA4-43FF-978D-B5E2FD9C0C25}"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3716DB-4DA4-43FF-978D-B5E2FD9C0C2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3716DB-4DA4-43FF-978D-B5E2FD9C0C25}"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716DB-4DA4-43FF-978D-B5E2FD9C0C2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BA6CE-4B1E-4657-9B16-3BB492BAE37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3716DB-4DA4-43FF-978D-B5E2FD9C0C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72BA6CE-4B1E-4657-9B16-3BB492BAE37C}" type="datetimeFigureOut">
              <a:rPr lang="en-US" smtClean="0"/>
              <a:pPr/>
              <a:t>3/28/2012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B3716DB-4DA4-43FF-978D-B5E2FD9C0C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saac-online.org/english/home" TargetMode="External"/><Relationship Id="rId2" Type="http://schemas.openxmlformats.org/officeDocument/2006/relationships/hyperlink" Target="http://www.pec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81200"/>
          </a:xfrm>
        </p:spPr>
        <p:txBody>
          <a:bodyPr/>
          <a:lstStyle/>
          <a:p>
            <a:r>
              <a:rPr lang="en-US" dirty="0" smtClean="0"/>
              <a:t/>
            </a:r>
            <a:br>
              <a:rPr lang="en-US" dirty="0" smtClean="0"/>
            </a:br>
            <a:r>
              <a:rPr lang="en-US" dirty="0"/>
              <a:t/>
            </a:r>
            <a:br>
              <a:rPr lang="en-US" dirty="0"/>
            </a:br>
            <a:r>
              <a:rPr lang="en-US" dirty="0" smtClean="0"/>
              <a:t>Why </a:t>
            </a:r>
            <a:r>
              <a:rPr lang="en-US" dirty="0" smtClean="0">
                <a:latin typeface="+mn-lt"/>
              </a:rPr>
              <a:t>pecs</a:t>
            </a:r>
            <a:r>
              <a:rPr lang="en-US" dirty="0" smtClean="0"/>
              <a:t>?</a:t>
            </a:r>
            <a:br>
              <a:rPr lang="en-US" dirty="0" smtClean="0"/>
            </a:br>
            <a:r>
              <a:rPr lang="en-US" sz="2300" dirty="0" smtClean="0"/>
              <a:t>PICTURE EXCHANGE COMMUNICATION SYSTEM (PECS)</a:t>
            </a:r>
            <a:endParaRPr lang="en-US" sz="2300" dirty="0"/>
          </a:p>
        </p:txBody>
      </p:sp>
      <p:sp>
        <p:nvSpPr>
          <p:cNvPr id="3" name="Subtitle 2"/>
          <p:cNvSpPr>
            <a:spLocks noGrp="1"/>
          </p:cNvSpPr>
          <p:nvPr>
            <p:ph type="subTitle" idx="1"/>
          </p:nvPr>
        </p:nvSpPr>
        <p:spPr/>
        <p:txBody>
          <a:bodyPr>
            <a:noAutofit/>
          </a:bodyPr>
          <a:lstStyle/>
          <a:p>
            <a:r>
              <a:rPr lang="en-US" sz="1600" dirty="0" smtClean="0"/>
              <a:t>Anne Eichberger, M.A., CCC-SLP</a:t>
            </a:r>
          </a:p>
          <a:p>
            <a:r>
              <a:rPr lang="en-US" sz="1600" dirty="0" smtClean="0"/>
              <a:t>Child Learning &amp; Enrichment Medical Center</a:t>
            </a:r>
          </a:p>
          <a:p>
            <a:r>
              <a:rPr lang="en-US" sz="1600" dirty="0" smtClean="0"/>
              <a:t>Autism Around the World Conference</a:t>
            </a:r>
          </a:p>
          <a:p>
            <a:r>
              <a:rPr lang="en-US" sz="1600" dirty="0" smtClean="0"/>
              <a:t>Zayed University, DUBAI, U.A.E.</a:t>
            </a:r>
          </a:p>
        </p:txBody>
      </p:sp>
      <p:pic>
        <p:nvPicPr>
          <p:cNvPr id="1026" name="Picture 2" descr="C:\Users\Ann\Pictures\untitled.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96200" y="401782"/>
            <a:ext cx="1333500" cy="1895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715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does the Child </a:t>
            </a:r>
            <a:r>
              <a:rPr lang="en-US" dirty="0"/>
              <a:t>L</a:t>
            </a:r>
            <a:r>
              <a:rPr lang="en-US" dirty="0" smtClean="0"/>
              <a:t>earn?</a:t>
            </a:r>
            <a:endParaRPr lang="en-US" dirty="0"/>
          </a:p>
        </p:txBody>
      </p:sp>
      <p:sp>
        <p:nvSpPr>
          <p:cNvPr id="3" name="Content Placeholder 2"/>
          <p:cNvSpPr>
            <a:spLocks noGrp="1"/>
          </p:cNvSpPr>
          <p:nvPr>
            <p:ph idx="1"/>
          </p:nvPr>
        </p:nvSpPr>
        <p:spPr/>
        <p:txBody>
          <a:bodyPr>
            <a:normAutofit/>
          </a:bodyPr>
          <a:lstStyle/>
          <a:p>
            <a:pPr>
              <a:buClrTx/>
            </a:pPr>
            <a:r>
              <a:rPr lang="en-US" sz="3000" b="1" dirty="0" smtClean="0"/>
              <a:t>Initiation: </a:t>
            </a:r>
            <a:r>
              <a:rPr lang="en-US" dirty="0" smtClean="0"/>
              <a:t>child learns to be spontaneous and act without prompting, more control over self-expressions</a:t>
            </a:r>
          </a:p>
          <a:p>
            <a:pPr>
              <a:buClrTx/>
            </a:pPr>
            <a:endParaRPr lang="en-US" b="1" dirty="0" smtClean="0"/>
          </a:p>
          <a:p>
            <a:pPr>
              <a:buClrTx/>
            </a:pPr>
            <a:r>
              <a:rPr lang="en-US" sz="3000" b="1" dirty="0" smtClean="0"/>
              <a:t>Concrete Outcomes: </a:t>
            </a:r>
            <a:r>
              <a:rPr lang="en-US" dirty="0"/>
              <a:t>r</a:t>
            </a:r>
            <a:r>
              <a:rPr lang="en-US" dirty="0" smtClean="0"/>
              <a:t>eceiving </a:t>
            </a:r>
            <a:r>
              <a:rPr lang="en-US" dirty="0"/>
              <a:t>a tangible, desired item teaches the child to value the act </a:t>
            </a:r>
            <a:r>
              <a:rPr lang="en-US" dirty="0" smtClean="0"/>
              <a:t>of communicating </a:t>
            </a:r>
            <a:r>
              <a:rPr lang="en-US" dirty="0"/>
              <a:t>with </a:t>
            </a:r>
            <a:r>
              <a:rPr lang="en-US" dirty="0" smtClean="0"/>
              <a:t>others</a:t>
            </a:r>
            <a:r>
              <a:rPr lang="en-US" dirty="0"/>
              <a:t> </a:t>
            </a:r>
            <a:r>
              <a:rPr lang="en-US" dirty="0" smtClean="0"/>
              <a:t>and is a powerful motivator to drive learning</a:t>
            </a:r>
          </a:p>
          <a:p>
            <a:pPr>
              <a:buClrTx/>
            </a:pPr>
            <a:endParaRPr lang="en-US" dirty="0" smtClean="0"/>
          </a:p>
          <a:p>
            <a:pPr marL="182563" indent="-182563">
              <a:buClrTx/>
            </a:pPr>
            <a:r>
              <a:rPr lang="en-US" sz="3000" b="1" dirty="0"/>
              <a:t>S</a:t>
            </a:r>
            <a:r>
              <a:rPr lang="en-US" sz="3000" b="1" dirty="0" smtClean="0"/>
              <a:t>ocial Context: </a:t>
            </a:r>
            <a:r>
              <a:rPr lang="en-US" dirty="0" smtClean="0"/>
              <a:t>skills generalized in order to be used in a variety of environments</a:t>
            </a:r>
            <a:endParaRPr lang="en-US" dirty="0"/>
          </a:p>
          <a:p>
            <a:pPr marL="0" indent="0">
              <a:buNone/>
            </a:pPr>
            <a:endParaRPr lang="en-US" sz="1800" dirty="0" smtClean="0"/>
          </a:p>
          <a:p>
            <a:endParaRPr lang="en-US" dirty="0"/>
          </a:p>
        </p:txBody>
      </p:sp>
    </p:spTree>
    <p:extLst>
      <p:ext uri="{BB962C8B-B14F-4D97-AF65-F5344CB8AC3E}">
        <p14:creationId xmlns:p14="http://schemas.microsoft.com/office/powerpoint/2010/main" xmlns="" val="37414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a:t>
            </a:r>
            <a:endParaRPr lang="en-US" dirty="0"/>
          </a:p>
        </p:txBody>
      </p:sp>
      <p:sp>
        <p:nvSpPr>
          <p:cNvPr id="4" name="Content Placeholder 3"/>
          <p:cNvSpPr>
            <a:spLocks noGrp="1"/>
          </p:cNvSpPr>
          <p:nvPr>
            <p:ph idx="1"/>
          </p:nvPr>
        </p:nvSpPr>
        <p:spPr/>
        <p:txBody>
          <a:bodyPr/>
          <a:lstStyle/>
          <a:p>
            <a:r>
              <a:rPr lang="en-US" dirty="0" smtClean="0"/>
              <a:t>Participants</a:t>
            </a:r>
          </a:p>
          <a:p>
            <a:r>
              <a:rPr lang="en-US" dirty="0" smtClean="0"/>
              <a:t>Reinforcer</a:t>
            </a:r>
            <a:endParaRPr lang="en-US" dirty="0"/>
          </a:p>
          <a:p>
            <a:r>
              <a:rPr lang="en-US" dirty="0" smtClean="0"/>
              <a:t>Velcro book</a:t>
            </a:r>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609600"/>
            <a:ext cx="3073400" cy="2615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3429000"/>
            <a:ext cx="4749800" cy="2547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810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d</a:t>
            </a:r>
            <a:r>
              <a:rPr lang="en-US" dirty="0" smtClean="0"/>
              <a:t>oes PECS 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59622479"/>
              </p:ext>
            </p:extLst>
          </p:nvPr>
        </p:nvGraphicFramePr>
        <p:xfrm>
          <a:off x="457200" y="1600200"/>
          <a:ext cx="8229600" cy="4211320"/>
        </p:xfrm>
        <a:graphic>
          <a:graphicData uri="http://schemas.openxmlformats.org/drawingml/2006/table">
            <a:tbl>
              <a:tblPr firstRow="1" bandRow="1">
                <a:tableStyleId>{5C22544A-7EE6-4342-B048-85BDC9FD1C3A}</a:tableStyleId>
              </a:tblPr>
              <a:tblGrid>
                <a:gridCol w="2133600"/>
                <a:gridCol w="6096000"/>
              </a:tblGrid>
              <a:tr h="370840">
                <a:tc>
                  <a:txBody>
                    <a:bodyPr/>
                    <a:lstStyle/>
                    <a:p>
                      <a:r>
                        <a:rPr lang="en-US" dirty="0" smtClean="0"/>
                        <a:t>phrases</a:t>
                      </a:r>
                      <a:endParaRPr lang="en-US" dirty="0"/>
                    </a:p>
                  </a:txBody>
                  <a:tcPr/>
                </a:tc>
                <a:tc>
                  <a:txBody>
                    <a:bodyPr/>
                    <a:lstStyle/>
                    <a:p>
                      <a:r>
                        <a:rPr lang="en-US" dirty="0" smtClean="0"/>
                        <a:t>Target</a:t>
                      </a:r>
                      <a:r>
                        <a:rPr lang="en-US" baseline="0" dirty="0" smtClean="0"/>
                        <a:t> Skill</a:t>
                      </a:r>
                      <a:endParaRPr lang="en-US" dirty="0"/>
                    </a:p>
                  </a:txBody>
                  <a:tcPr/>
                </a:tc>
              </a:tr>
              <a:tr h="370840">
                <a:tc>
                  <a:txBody>
                    <a:bodyPr/>
                    <a:lstStyle/>
                    <a:p>
                      <a:r>
                        <a:rPr lang="en-US" dirty="0" smtClean="0"/>
                        <a:t>Phase 1</a:t>
                      </a:r>
                      <a:endParaRPr lang="en-US" dirty="0"/>
                    </a:p>
                  </a:txBody>
                  <a:tcPr/>
                </a:tc>
                <a:tc>
                  <a:txBody>
                    <a:bodyPr/>
                    <a:lstStyle/>
                    <a:p>
                      <a:r>
                        <a:rPr lang="en-US" dirty="0" smtClean="0"/>
                        <a:t>Physical exchange</a:t>
                      </a:r>
                      <a:r>
                        <a:rPr lang="en-US" baseline="0" dirty="0" smtClean="0"/>
                        <a:t> of picture</a:t>
                      </a:r>
                    </a:p>
                    <a:p>
                      <a:endParaRPr lang="en-US" dirty="0"/>
                    </a:p>
                  </a:txBody>
                  <a:tcPr/>
                </a:tc>
              </a:tr>
              <a:tr h="370840">
                <a:tc>
                  <a:txBody>
                    <a:bodyPr/>
                    <a:lstStyle/>
                    <a:p>
                      <a:r>
                        <a:rPr lang="en-US" dirty="0" smtClean="0"/>
                        <a:t>Phase 2</a:t>
                      </a:r>
                      <a:endParaRPr lang="en-US" dirty="0"/>
                    </a:p>
                  </a:txBody>
                  <a:tcPr/>
                </a:tc>
                <a:tc>
                  <a:txBody>
                    <a:bodyPr/>
                    <a:lstStyle/>
                    <a:p>
                      <a:r>
                        <a:rPr lang="en-US" dirty="0" smtClean="0"/>
                        <a:t>Distance and persistence</a:t>
                      </a:r>
                    </a:p>
                    <a:p>
                      <a:endParaRPr lang="en-US" dirty="0"/>
                    </a:p>
                  </a:txBody>
                  <a:tcPr/>
                </a:tc>
              </a:tr>
              <a:tr h="370840">
                <a:tc>
                  <a:txBody>
                    <a:bodyPr/>
                    <a:lstStyle/>
                    <a:p>
                      <a:r>
                        <a:rPr lang="en-US" dirty="0" smtClean="0"/>
                        <a:t>Phase 3</a:t>
                      </a:r>
                      <a:endParaRPr lang="en-US" dirty="0"/>
                    </a:p>
                  </a:txBody>
                  <a:tcPr/>
                </a:tc>
                <a:tc>
                  <a:txBody>
                    <a:bodyPr/>
                    <a:lstStyle/>
                    <a:p>
                      <a:r>
                        <a:rPr lang="en-US" dirty="0" smtClean="0"/>
                        <a:t>Picture discrimination</a:t>
                      </a:r>
                    </a:p>
                    <a:p>
                      <a:endParaRPr lang="en-US" dirty="0"/>
                    </a:p>
                  </a:txBody>
                  <a:tcPr/>
                </a:tc>
              </a:tr>
              <a:tr h="370840">
                <a:tc>
                  <a:txBody>
                    <a:bodyPr/>
                    <a:lstStyle/>
                    <a:p>
                      <a:r>
                        <a:rPr lang="en-US" dirty="0" smtClean="0"/>
                        <a:t>Phase 4</a:t>
                      </a:r>
                      <a:endParaRPr lang="en-US" dirty="0"/>
                    </a:p>
                  </a:txBody>
                  <a:tcPr/>
                </a:tc>
                <a:tc>
                  <a:txBody>
                    <a:bodyPr/>
                    <a:lstStyle/>
                    <a:p>
                      <a:r>
                        <a:rPr lang="en-US" baseline="0" dirty="0" smtClean="0"/>
                        <a:t>Building Sentences and Attributes</a:t>
                      </a:r>
                    </a:p>
                    <a:p>
                      <a:endParaRPr lang="en-US" dirty="0"/>
                    </a:p>
                  </a:txBody>
                  <a:tcPr/>
                </a:tc>
              </a:tr>
              <a:tr h="370840">
                <a:tc>
                  <a:txBody>
                    <a:bodyPr/>
                    <a:lstStyle/>
                    <a:p>
                      <a:r>
                        <a:rPr lang="en-US" dirty="0" smtClean="0"/>
                        <a:t>Phase 5</a:t>
                      </a:r>
                      <a:endParaRPr lang="en-US" dirty="0"/>
                    </a:p>
                  </a:txBody>
                  <a:tcPr/>
                </a:tc>
                <a:tc>
                  <a:txBody>
                    <a:bodyPr/>
                    <a:lstStyle/>
                    <a:p>
                      <a:r>
                        <a:rPr lang="en-US" dirty="0" smtClean="0"/>
                        <a:t>Answering “What do you want?”</a:t>
                      </a:r>
                    </a:p>
                    <a:p>
                      <a:endParaRPr lang="en-US" dirty="0"/>
                    </a:p>
                  </a:txBody>
                  <a:tcPr/>
                </a:tc>
              </a:tr>
              <a:tr h="370840">
                <a:tc>
                  <a:txBody>
                    <a:bodyPr/>
                    <a:lstStyle/>
                    <a:p>
                      <a:r>
                        <a:rPr lang="en-US" dirty="0" smtClean="0"/>
                        <a:t>Phase 6</a:t>
                      </a:r>
                      <a:endParaRPr lang="en-US" dirty="0"/>
                    </a:p>
                  </a:txBody>
                  <a:tcPr/>
                </a:tc>
                <a:tc>
                  <a:txBody>
                    <a:bodyPr/>
                    <a:lstStyle/>
                    <a:p>
                      <a:r>
                        <a:rPr lang="en-US" dirty="0" smtClean="0"/>
                        <a:t>Responsive and spontaneous commenting</a:t>
                      </a:r>
                    </a:p>
                    <a:p>
                      <a:endParaRPr lang="en-US" dirty="0" smtClean="0"/>
                    </a:p>
                  </a:txBody>
                  <a:tcPr/>
                </a:tc>
              </a:tr>
            </a:tbl>
          </a:graphicData>
        </a:graphic>
      </p:graphicFrame>
    </p:spTree>
    <p:extLst>
      <p:ext uri="{BB962C8B-B14F-4D97-AF65-F5344CB8AC3E}">
        <p14:creationId xmlns:p14="http://schemas.microsoft.com/office/powerpoint/2010/main" xmlns="" val="2923953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8800" y="1524000"/>
            <a:ext cx="4648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the student using functional communication?</a:t>
            </a:r>
          </a:p>
        </p:txBody>
      </p:sp>
      <p:sp>
        <p:nvSpPr>
          <p:cNvPr id="7" name="Rounded Rectangle 6"/>
          <p:cNvSpPr/>
          <p:nvPr/>
        </p:nvSpPr>
        <p:spPr>
          <a:xfrm>
            <a:off x="762000" y="3124200"/>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p>
        </p:txBody>
      </p:sp>
      <p:sp>
        <p:nvSpPr>
          <p:cNvPr id="8" name="Rounded Rectangle 7"/>
          <p:cNvSpPr/>
          <p:nvPr/>
        </p:nvSpPr>
        <p:spPr>
          <a:xfrm>
            <a:off x="4929060" y="4931717"/>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Is the student’s communication understandable to unfamiliar listeners?</a:t>
            </a:r>
            <a:endParaRPr lang="en-US" sz="1600" dirty="0"/>
          </a:p>
        </p:txBody>
      </p:sp>
      <p:sp>
        <p:nvSpPr>
          <p:cNvPr id="9" name="Rounded Rectangle 8"/>
          <p:cNvSpPr/>
          <p:nvPr/>
        </p:nvSpPr>
        <p:spPr>
          <a:xfrm>
            <a:off x="4933666" y="3140691"/>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a:t>
            </a:r>
          </a:p>
        </p:txBody>
      </p:sp>
      <p:sp>
        <p:nvSpPr>
          <p:cNvPr id="10" name="Rounded Rectangle 9"/>
          <p:cNvSpPr/>
          <p:nvPr/>
        </p:nvSpPr>
        <p:spPr>
          <a:xfrm>
            <a:off x="762000" y="4953000"/>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PECS may be appropriate</a:t>
            </a:r>
          </a:p>
        </p:txBody>
      </p:sp>
      <p:cxnSp>
        <p:nvCxnSpPr>
          <p:cNvPr id="12" name="Straight Connector 11"/>
          <p:cNvCxnSpPr>
            <a:stCxn id="6" idx="2"/>
          </p:cNvCxnSpPr>
          <p:nvPr/>
        </p:nvCxnSpPr>
        <p:spPr>
          <a:xfrm>
            <a:off x="4152900" y="2590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7" idx="0"/>
          </p:cNvCxnSpPr>
          <p:nvPr/>
        </p:nvCxnSpPr>
        <p:spPr>
          <a:xfrm rot="10800000" flipV="1">
            <a:off x="2057400" y="2895600"/>
            <a:ext cx="20955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0"/>
          </p:cNvCxnSpPr>
          <p:nvPr/>
        </p:nvCxnSpPr>
        <p:spPr>
          <a:xfrm rot="16200000" flipV="1">
            <a:off x="5058771" y="1970396"/>
            <a:ext cx="245091" cy="20955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 idx="0"/>
          </p:cNvCxnSpPr>
          <p:nvPr/>
        </p:nvCxnSpPr>
        <p:spPr>
          <a:xfrm>
            <a:off x="2057399" y="4114800"/>
            <a:ext cx="1"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2"/>
            <a:endCxn id="8" idx="0"/>
          </p:cNvCxnSpPr>
          <p:nvPr/>
        </p:nvCxnSpPr>
        <p:spPr>
          <a:xfrm flipH="1">
            <a:off x="6224460" y="4131291"/>
            <a:ext cx="4606" cy="80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p:cNvCxnSpPr>
          <p:nvPr/>
        </p:nvCxnSpPr>
        <p:spPr>
          <a:xfrm>
            <a:off x="6224460" y="5922317"/>
            <a:ext cx="2303" cy="707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533400"/>
            <a:ext cx="8229600" cy="914400"/>
          </a:xfrm>
        </p:spPr>
        <p:txBody>
          <a:bodyPr>
            <a:normAutofit/>
          </a:bodyPr>
          <a:lstStyle/>
          <a:p>
            <a:r>
              <a:rPr lang="en-US" dirty="0" smtClean="0"/>
              <a:t>Possible PECS Candidate?</a:t>
            </a:r>
            <a:endParaRPr lang="en-US" dirty="0"/>
          </a:p>
        </p:txBody>
      </p:sp>
    </p:spTree>
    <p:extLst>
      <p:ext uri="{BB962C8B-B14F-4D97-AF65-F5344CB8AC3E}">
        <p14:creationId xmlns:p14="http://schemas.microsoft.com/office/powerpoint/2010/main" xmlns="" val="228545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5800" y="915489"/>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p>
        </p:txBody>
      </p:sp>
      <p:sp>
        <p:nvSpPr>
          <p:cNvPr id="9" name="Rounded Rectangle 8"/>
          <p:cNvSpPr/>
          <p:nvPr/>
        </p:nvSpPr>
        <p:spPr>
          <a:xfrm>
            <a:off x="4808765" y="932906"/>
            <a:ext cx="189683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a:t>
            </a:r>
          </a:p>
        </p:txBody>
      </p:sp>
      <p:sp>
        <p:nvSpPr>
          <p:cNvPr id="10" name="Rounded Rectangle 9"/>
          <p:cNvSpPr/>
          <p:nvPr/>
        </p:nvSpPr>
        <p:spPr>
          <a:xfrm>
            <a:off x="2095500" y="2521424"/>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PECS may be </a:t>
            </a:r>
            <a:r>
              <a:rPr lang="en-US" sz="1600" dirty="0" smtClean="0"/>
              <a:t>appropriate</a:t>
            </a:r>
            <a:endParaRPr lang="en-US" sz="1600" dirty="0"/>
          </a:p>
        </p:txBody>
      </p:sp>
      <p:cxnSp>
        <p:nvCxnSpPr>
          <p:cNvPr id="17" name="Elbow Connector 16"/>
          <p:cNvCxnSpPr>
            <a:endCxn id="7" idx="0"/>
          </p:cNvCxnSpPr>
          <p:nvPr/>
        </p:nvCxnSpPr>
        <p:spPr>
          <a:xfrm rot="10800000" flipV="1">
            <a:off x="1600201" y="671123"/>
            <a:ext cx="2240019" cy="2443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0"/>
          </p:cNvCxnSpPr>
          <p:nvPr/>
        </p:nvCxnSpPr>
        <p:spPr>
          <a:xfrm rot="16200000" flipV="1">
            <a:off x="4583159" y="-241119"/>
            <a:ext cx="247106" cy="210094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2"/>
            <a:endCxn id="10" idx="1"/>
          </p:cNvCxnSpPr>
          <p:nvPr/>
        </p:nvCxnSpPr>
        <p:spPr>
          <a:xfrm rot="16200000" flipH="1">
            <a:off x="1292533" y="2213756"/>
            <a:ext cx="1110635" cy="4953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090557" y="2514600"/>
            <a:ext cx="2596243"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the student initiating communication?</a:t>
            </a:r>
          </a:p>
        </p:txBody>
      </p:sp>
      <p:cxnSp>
        <p:nvCxnSpPr>
          <p:cNvPr id="29" name="Elbow Connector 28"/>
          <p:cNvCxnSpPr>
            <a:stCxn id="9" idx="2"/>
            <a:endCxn id="28" idx="1"/>
          </p:cNvCxnSpPr>
          <p:nvPr/>
        </p:nvCxnSpPr>
        <p:spPr>
          <a:xfrm rot="16200000" flipH="1">
            <a:off x="5380673" y="2300016"/>
            <a:ext cx="1086394" cy="33337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114800" y="4467087"/>
            <a:ext cx="190500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p>
        </p:txBody>
      </p:sp>
      <p:sp>
        <p:nvSpPr>
          <p:cNvPr id="39" name="Rounded Rectangle 38"/>
          <p:cNvSpPr/>
          <p:nvPr/>
        </p:nvSpPr>
        <p:spPr>
          <a:xfrm>
            <a:off x="7010400" y="446709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a:t>
            </a:r>
          </a:p>
        </p:txBody>
      </p:sp>
      <p:cxnSp>
        <p:nvCxnSpPr>
          <p:cNvPr id="45" name="Elbow Connector 44"/>
          <p:cNvCxnSpPr>
            <a:stCxn id="28" idx="2"/>
            <a:endCxn id="38" idx="0"/>
          </p:cNvCxnSpPr>
          <p:nvPr/>
        </p:nvCxnSpPr>
        <p:spPr>
          <a:xfrm rot="5400000">
            <a:off x="5747047" y="2825454"/>
            <a:ext cx="961887" cy="232137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V="1">
            <a:off x="7179079" y="3699034"/>
            <a:ext cx="961890" cy="5742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8" idx="2"/>
          </p:cNvCxnSpPr>
          <p:nvPr/>
        </p:nvCxnSpPr>
        <p:spPr>
          <a:xfrm>
            <a:off x="5067300" y="5457688"/>
            <a:ext cx="0" cy="333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9" idx="2"/>
          </p:cNvCxnSpPr>
          <p:nvPr/>
        </p:nvCxnSpPr>
        <p:spPr>
          <a:xfrm>
            <a:off x="7962900" y="5457690"/>
            <a:ext cx="0" cy="1171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4114800" y="5803711"/>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PECS may be </a:t>
            </a:r>
            <a:r>
              <a:rPr lang="en-US" sz="1600" dirty="0" smtClean="0"/>
              <a:t>appropriate</a:t>
            </a:r>
            <a:endParaRPr lang="en-US" sz="1600" dirty="0"/>
          </a:p>
        </p:txBody>
      </p:sp>
    </p:spTree>
    <p:extLst>
      <p:ext uri="{BB962C8B-B14F-4D97-AF65-F5344CB8AC3E}">
        <p14:creationId xmlns:p14="http://schemas.microsoft.com/office/powerpoint/2010/main" xmlns="" val="1691159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58189" y="2198914"/>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p>
        </p:txBody>
      </p:sp>
      <p:sp>
        <p:nvSpPr>
          <p:cNvPr id="6" name="Rounded Rectangle 5"/>
          <p:cNvSpPr/>
          <p:nvPr/>
        </p:nvSpPr>
        <p:spPr>
          <a:xfrm>
            <a:off x="4949190" y="2284910"/>
            <a:ext cx="259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a:t>
            </a:r>
          </a:p>
        </p:txBody>
      </p:sp>
      <p:sp>
        <p:nvSpPr>
          <p:cNvPr id="7" name="Rounded Rectangle 6"/>
          <p:cNvSpPr/>
          <p:nvPr/>
        </p:nvSpPr>
        <p:spPr>
          <a:xfrm>
            <a:off x="2743200" y="44196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PECS may be</a:t>
            </a:r>
            <a:r>
              <a:rPr lang="en-US" dirty="0" smtClean="0"/>
              <a:t> </a:t>
            </a:r>
            <a:r>
              <a:rPr lang="en-US" sz="1600" dirty="0"/>
              <a:t>appropriate</a:t>
            </a:r>
          </a:p>
        </p:txBody>
      </p:sp>
      <p:cxnSp>
        <p:nvCxnSpPr>
          <p:cNvPr id="8" name="Straight Connector 7"/>
          <p:cNvCxnSpPr>
            <a:stCxn id="22" idx="2"/>
          </p:cNvCxnSpPr>
          <p:nvPr/>
        </p:nvCxnSpPr>
        <p:spPr>
          <a:xfrm flipH="1">
            <a:off x="4149090" y="1600200"/>
            <a:ext cx="3810" cy="370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2053590" y="1970314"/>
            <a:ext cx="2095500" cy="228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0"/>
          </p:cNvCxnSpPr>
          <p:nvPr/>
        </p:nvCxnSpPr>
        <p:spPr>
          <a:xfrm rot="16200000" flipV="1">
            <a:off x="5038495" y="1078815"/>
            <a:ext cx="316690" cy="20955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5" idx="2"/>
            <a:endCxn id="7" idx="1"/>
          </p:cNvCxnSpPr>
          <p:nvPr/>
        </p:nvCxnSpPr>
        <p:spPr>
          <a:xfrm rot="16200000" flipH="1">
            <a:off x="1535701" y="3707401"/>
            <a:ext cx="1725386" cy="68961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781800" y="44196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PECS is NOT appropriate</a:t>
            </a:r>
          </a:p>
        </p:txBody>
      </p:sp>
      <p:cxnSp>
        <p:nvCxnSpPr>
          <p:cNvPr id="15" name="Elbow Connector 14"/>
          <p:cNvCxnSpPr>
            <a:stCxn id="6" idx="2"/>
            <a:endCxn id="14" idx="1"/>
          </p:cNvCxnSpPr>
          <p:nvPr/>
        </p:nvCxnSpPr>
        <p:spPr>
          <a:xfrm rot="16200000" flipH="1">
            <a:off x="5693500" y="3826600"/>
            <a:ext cx="1639390" cy="53721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209800" y="609600"/>
            <a:ext cx="3886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Are the student’s mean length of utterance and vocabulary  size adequate?</a:t>
            </a:r>
            <a:endParaRPr lang="en-US" sz="1600" dirty="0"/>
          </a:p>
        </p:txBody>
      </p:sp>
    </p:spTree>
    <p:extLst>
      <p:ext uri="{BB962C8B-B14F-4D97-AF65-F5344CB8AC3E}">
        <p14:creationId xmlns:p14="http://schemas.microsoft.com/office/powerpoint/2010/main" xmlns="" val="417874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PECS Popularity</a:t>
            </a:r>
            <a:endParaRPr lang="en-US" dirty="0"/>
          </a:p>
        </p:txBody>
      </p:sp>
      <p:sp>
        <p:nvSpPr>
          <p:cNvPr id="3" name="Content Placeholder 2"/>
          <p:cNvSpPr>
            <a:spLocks noGrp="1"/>
          </p:cNvSpPr>
          <p:nvPr>
            <p:ph idx="1"/>
          </p:nvPr>
        </p:nvSpPr>
        <p:spPr/>
        <p:txBody>
          <a:bodyPr>
            <a:normAutofit/>
          </a:bodyPr>
          <a:lstStyle/>
          <a:p>
            <a:pPr>
              <a:buClrTx/>
            </a:pPr>
            <a:r>
              <a:rPr lang="en-US" dirty="0" smtClean="0"/>
              <a:t>Clear and intentional</a:t>
            </a:r>
          </a:p>
          <a:p>
            <a:pPr>
              <a:buClrTx/>
            </a:pPr>
            <a:endParaRPr lang="en-US" dirty="0" smtClean="0"/>
          </a:p>
          <a:p>
            <a:pPr>
              <a:buClrTx/>
            </a:pPr>
            <a:r>
              <a:rPr lang="en-US" dirty="0" smtClean="0"/>
              <a:t>Requires few motor movements</a:t>
            </a:r>
          </a:p>
          <a:p>
            <a:pPr>
              <a:buClrTx/>
            </a:pPr>
            <a:endParaRPr lang="en-US" dirty="0" smtClean="0"/>
          </a:p>
          <a:p>
            <a:pPr>
              <a:buClrTx/>
            </a:pPr>
            <a:r>
              <a:rPr lang="en-US" dirty="0" smtClean="0"/>
              <a:t>Meaningful and motivating</a:t>
            </a:r>
          </a:p>
          <a:p>
            <a:pPr>
              <a:buClrTx/>
            </a:pPr>
            <a:endParaRPr lang="en-US" dirty="0" smtClean="0"/>
          </a:p>
          <a:p>
            <a:pPr>
              <a:buClrTx/>
            </a:pPr>
            <a:r>
              <a:rPr lang="en-US" dirty="0" smtClean="0"/>
              <a:t>Inexpensive and portable</a:t>
            </a:r>
          </a:p>
          <a:p>
            <a:pPr>
              <a:buClrTx/>
            </a:pPr>
            <a:endParaRPr lang="en-US" dirty="0" smtClean="0"/>
          </a:p>
          <a:p>
            <a:pPr>
              <a:buClrTx/>
            </a:pPr>
            <a:r>
              <a:rPr lang="en-US" dirty="0" smtClean="0"/>
              <a:t>Large number of communicative partners</a:t>
            </a:r>
            <a:endParaRPr lang="en-US" dirty="0"/>
          </a:p>
          <a:p>
            <a:pPr marL="0" indent="0">
              <a:buNone/>
            </a:pPr>
            <a:endParaRPr lang="en-US" dirty="0"/>
          </a:p>
        </p:txBody>
      </p:sp>
    </p:spTree>
    <p:extLst>
      <p:ext uri="{BB962C8B-B14F-4D97-AF65-F5344CB8AC3E}">
        <p14:creationId xmlns:p14="http://schemas.microsoft.com/office/powerpoint/2010/main" xmlns="" val="4996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2"/>
                </a:solidFill>
              </a:rPr>
              <a:t>PECS is only used for people who don’t speak at </a:t>
            </a:r>
            <a:r>
              <a:rPr lang="en-US" b="1" dirty="0" smtClean="0">
                <a:solidFill>
                  <a:schemeClr val="tx2"/>
                </a:solidFill>
              </a:rPr>
              <a:t>all</a:t>
            </a:r>
          </a:p>
          <a:p>
            <a:pPr>
              <a:buClrTx/>
            </a:pPr>
            <a:r>
              <a:rPr lang="en-US" dirty="0" smtClean="0"/>
              <a:t>System targets initiation and purpose</a:t>
            </a:r>
          </a:p>
          <a:p>
            <a:pPr>
              <a:buFontTx/>
              <a:buChar char="-"/>
            </a:pPr>
            <a:endParaRPr lang="en-US" dirty="0" smtClean="0"/>
          </a:p>
          <a:p>
            <a:pPr marL="0" indent="0">
              <a:buNone/>
            </a:pPr>
            <a:r>
              <a:rPr lang="en-US" b="1" dirty="0">
                <a:solidFill>
                  <a:schemeClr val="tx2"/>
                </a:solidFill>
              </a:rPr>
              <a:t>PECS only </a:t>
            </a:r>
            <a:r>
              <a:rPr lang="en-US" b="1" dirty="0" smtClean="0">
                <a:solidFill>
                  <a:schemeClr val="tx2"/>
                </a:solidFill>
              </a:rPr>
              <a:t>teaches </a:t>
            </a:r>
            <a:r>
              <a:rPr lang="en-US" b="1" dirty="0">
                <a:solidFill>
                  <a:schemeClr val="tx2"/>
                </a:solidFill>
              </a:rPr>
              <a:t>the child to learn to request using single </a:t>
            </a:r>
            <a:r>
              <a:rPr lang="en-US" b="1" dirty="0" smtClean="0">
                <a:solidFill>
                  <a:schemeClr val="tx2"/>
                </a:solidFill>
              </a:rPr>
              <a:t>words</a:t>
            </a:r>
          </a:p>
          <a:p>
            <a:pPr>
              <a:buClrTx/>
            </a:pPr>
            <a:r>
              <a:rPr lang="en-US" dirty="0" smtClean="0"/>
              <a:t>Requesting </a:t>
            </a:r>
            <a:r>
              <a:rPr lang="en-US" dirty="0"/>
              <a:t>is the first skill taught</a:t>
            </a:r>
          </a:p>
          <a:p>
            <a:pPr>
              <a:buClrTx/>
            </a:pPr>
            <a:r>
              <a:rPr lang="en-US" dirty="0" smtClean="0"/>
              <a:t>Progresses </a:t>
            </a:r>
            <a:r>
              <a:rPr lang="en-US" dirty="0"/>
              <a:t>to using sentence structure, answering questions, </a:t>
            </a:r>
            <a:r>
              <a:rPr lang="en-US" dirty="0" smtClean="0"/>
              <a:t>and </a:t>
            </a:r>
            <a:r>
              <a:rPr lang="en-US" dirty="0"/>
              <a:t>finally expands to commenting. </a:t>
            </a:r>
          </a:p>
          <a:p>
            <a:pPr>
              <a:buFontTx/>
              <a:buChar char="-"/>
            </a:pPr>
            <a:endParaRPr lang="en-US" dirty="0" smtClean="0">
              <a:solidFill>
                <a:schemeClr val="tx2"/>
              </a:solidFill>
            </a:endParaRPr>
          </a:p>
          <a:p>
            <a:pPr>
              <a:buFontTx/>
              <a:buChar char="-"/>
            </a:pPr>
            <a:endParaRPr lang="en-US" dirty="0">
              <a:solidFill>
                <a:schemeClr val="tx2"/>
              </a:solidFill>
            </a:endParaRPr>
          </a:p>
          <a:p>
            <a:pPr>
              <a:buFontTx/>
              <a:buChar char="-"/>
            </a:pPr>
            <a:endParaRPr lang="en-US" dirty="0" smtClean="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xmlns="" val="1268037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4400" dirty="0" smtClean="0"/>
              <a:t>Myths</a:t>
            </a:r>
            <a:r>
              <a:rPr lang="en-US" sz="2700" dirty="0"/>
              <a:t/>
            </a:r>
            <a:br>
              <a:rPr lang="en-US" sz="2700" dirty="0"/>
            </a:br>
            <a:r>
              <a:rPr lang="en-US" sz="2700" dirty="0" smtClean="0"/>
              <a:t/>
            </a:r>
            <a:br>
              <a:rPr lang="en-US" sz="2700" dirty="0" smtClean="0"/>
            </a:br>
            <a:r>
              <a:rPr lang="en-US" dirty="0"/>
              <a:t/>
            </a:r>
            <a:br>
              <a:rPr lang="en-US" dirty="0"/>
            </a:br>
            <a:endParaRPr lang="en-US" dirty="0"/>
          </a:p>
        </p:txBody>
      </p:sp>
      <p:sp>
        <p:nvSpPr>
          <p:cNvPr id="3" name="Content Placeholder 2"/>
          <p:cNvSpPr>
            <a:spLocks noGrp="1"/>
          </p:cNvSpPr>
          <p:nvPr>
            <p:ph idx="1"/>
          </p:nvPr>
        </p:nvSpPr>
        <p:spPr>
          <a:xfrm>
            <a:off x="457200" y="1219200"/>
            <a:ext cx="8305800" cy="5029200"/>
          </a:xfrm>
        </p:spPr>
        <p:txBody>
          <a:bodyPr>
            <a:normAutofit/>
          </a:bodyPr>
          <a:lstStyle/>
          <a:p>
            <a:pPr marL="0" indent="0">
              <a:buNone/>
            </a:pPr>
            <a:endParaRPr lang="en-US" sz="1700" dirty="0" smtClean="0"/>
          </a:p>
          <a:p>
            <a:pPr marL="0" indent="0">
              <a:buNone/>
            </a:pPr>
            <a:r>
              <a:rPr lang="en-US" b="1" dirty="0">
                <a:solidFill>
                  <a:schemeClr val="tx2"/>
                </a:solidFill>
              </a:rPr>
              <a:t>If PECS is used, the learner won’t learn how to speak.</a:t>
            </a:r>
          </a:p>
          <a:p>
            <a:endParaRPr lang="en-US" sz="2000" dirty="0" smtClean="0"/>
          </a:p>
          <a:p>
            <a:pPr>
              <a:buClrTx/>
            </a:pPr>
            <a:r>
              <a:rPr lang="en-US" sz="2000" dirty="0" smtClean="0"/>
              <a:t>Research </a:t>
            </a:r>
            <a:r>
              <a:rPr lang="en-US" sz="2000" dirty="0"/>
              <a:t>conducted over the past 30 years has demonstrated that augmentative and alternative communication strategies do not inhibit the development of speech. Many researchers have reported a facilitation of speech when AAC strategies are used. </a:t>
            </a:r>
            <a:endParaRPr lang="en-US" sz="2000" dirty="0" smtClean="0"/>
          </a:p>
          <a:p>
            <a:pPr marL="0" indent="0">
              <a:buNone/>
            </a:pPr>
            <a:endParaRPr lang="en-US" sz="2000" dirty="0"/>
          </a:p>
          <a:p>
            <a:pPr>
              <a:buClrTx/>
            </a:pPr>
            <a:r>
              <a:rPr lang="en-US" sz="2000" dirty="0" smtClean="0"/>
              <a:t>Schwartz, Garfinkle, and Bauer (1998) children who initially had a limited spontaneous vocal repertoire continued to have increases in spontaneous language following PECS training.</a:t>
            </a:r>
          </a:p>
          <a:p>
            <a:endParaRPr lang="en-US" dirty="0"/>
          </a:p>
        </p:txBody>
      </p:sp>
    </p:spTree>
    <p:extLst>
      <p:ext uri="{BB962C8B-B14F-4D97-AF65-F5344CB8AC3E}">
        <p14:creationId xmlns:p14="http://schemas.microsoft.com/office/powerpoint/2010/main" xmlns="" val="789096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2"/>
                </a:solidFill>
              </a:rPr>
              <a:t>If the child is starting to speak, stop PECS </a:t>
            </a:r>
            <a:r>
              <a:rPr lang="en-US" b="1" dirty="0" smtClean="0">
                <a:solidFill>
                  <a:schemeClr val="tx2"/>
                </a:solidFill>
              </a:rPr>
              <a:t>immediately</a:t>
            </a:r>
            <a:endParaRPr lang="en-US" b="1" dirty="0">
              <a:solidFill>
                <a:schemeClr val="tx2"/>
              </a:solidFill>
            </a:endParaRPr>
          </a:p>
          <a:p>
            <a:pPr marL="564833" lvl="1" indent="-290513">
              <a:buClrTx/>
            </a:pPr>
            <a:endParaRPr lang="en-US" b="1" dirty="0" smtClean="0"/>
          </a:p>
          <a:p>
            <a:pPr marL="564833" lvl="1" indent="-290513">
              <a:buClrTx/>
            </a:pPr>
            <a:r>
              <a:rPr lang="en-US" dirty="0" smtClean="0"/>
              <a:t>No </a:t>
            </a:r>
            <a:r>
              <a:rPr lang="en-US" dirty="0"/>
              <a:t>evidence to support that taking away pictures will promote more </a:t>
            </a:r>
            <a:r>
              <a:rPr lang="en-US" dirty="0" smtClean="0"/>
              <a:t>speech</a:t>
            </a:r>
          </a:p>
          <a:p>
            <a:pPr marL="564833" lvl="1" indent="-290513">
              <a:buClrTx/>
            </a:pPr>
            <a:endParaRPr lang="en-US" dirty="0"/>
          </a:p>
          <a:p>
            <a:pPr marL="564833" lvl="1" indent="-290513">
              <a:buClrTx/>
            </a:pPr>
            <a:r>
              <a:rPr lang="en-US" dirty="0"/>
              <a:t>Anecdotal information shows the opposite effect</a:t>
            </a:r>
          </a:p>
          <a:p>
            <a:pPr marL="564833" lvl="1" indent="-290513">
              <a:buClrTx/>
            </a:pPr>
            <a:endParaRPr lang="en-US" dirty="0" smtClean="0"/>
          </a:p>
          <a:p>
            <a:pPr marL="564833" lvl="1" indent="-290513">
              <a:buClrTx/>
            </a:pPr>
            <a:r>
              <a:rPr lang="en-US" dirty="0" smtClean="0"/>
              <a:t>If </a:t>
            </a:r>
            <a:r>
              <a:rPr lang="en-US" dirty="0"/>
              <a:t>you take away skills (by taking away pictures) that is unethical</a:t>
            </a:r>
          </a:p>
          <a:p>
            <a:endParaRPr lang="en-US" dirty="0"/>
          </a:p>
        </p:txBody>
      </p:sp>
    </p:spTree>
    <p:extLst>
      <p:ext uri="{BB962C8B-B14F-4D97-AF65-F5344CB8AC3E}">
        <p14:creationId xmlns:p14="http://schemas.microsoft.com/office/powerpoint/2010/main" xmlns="" val="1467220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645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87165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fontScale="90000"/>
          </a:bodyPr>
          <a:lstStyle/>
          <a:p>
            <a:r>
              <a:rPr lang="en-US" dirty="0"/>
              <a:t>Cognitive Basis of Autism: Profile of Cognitive Strengths/Weaknesses</a:t>
            </a:r>
            <a:r>
              <a:rPr lang="en-US" sz="2200" dirty="0"/>
              <a:t/>
            </a:r>
            <a:br>
              <a:rPr lang="en-US" sz="2200" dirty="0"/>
            </a:br>
            <a:r>
              <a:rPr lang="en-US" sz="2200" dirty="0" smtClean="0"/>
              <a:t>				           </a:t>
            </a:r>
            <a:r>
              <a:rPr lang="en-US" sz="1200" dirty="0" smtClean="0"/>
              <a:t>(</a:t>
            </a:r>
            <a:r>
              <a:rPr lang="en-US" sz="1200" dirty="0"/>
              <a:t>Minshew, Goldstein &amp; Siegel, 1997; Williams, Goldstein &amp; Minshew, 2006)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116675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75657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990600"/>
          </a:xfrm>
        </p:spPr>
        <p:txBody>
          <a:bodyPr>
            <a:noAutofit/>
          </a:bodyPr>
          <a:lstStyle/>
          <a:p>
            <a:r>
              <a:rPr lang="en-US" dirty="0" smtClean="0"/>
              <a:t>Why is Language </a:t>
            </a:r>
            <a:r>
              <a:rPr lang="en-US" dirty="0"/>
              <a:t>P</a:t>
            </a:r>
            <a:r>
              <a:rPr lang="en-US" dirty="0" smtClean="0"/>
              <a:t>rocessing </a:t>
            </a:r>
            <a:r>
              <a:rPr lang="en-US" dirty="0"/>
              <a:t>D</a:t>
            </a:r>
            <a:r>
              <a:rPr lang="en-US" dirty="0" smtClean="0"/>
              <a:t>ifficult?        </a:t>
            </a:r>
            <a:endParaRPr lang="en-US" dirty="0"/>
          </a:p>
        </p:txBody>
      </p:sp>
      <p:sp>
        <p:nvSpPr>
          <p:cNvPr id="3" name="Content Placeholder 2"/>
          <p:cNvSpPr>
            <a:spLocks noGrp="1"/>
          </p:cNvSpPr>
          <p:nvPr>
            <p:ph idx="1"/>
          </p:nvPr>
        </p:nvSpPr>
        <p:spPr>
          <a:xfrm>
            <a:off x="304800" y="1371600"/>
            <a:ext cx="5562600" cy="5549462"/>
          </a:xfrm>
        </p:spPr>
        <p:txBody>
          <a:bodyPr>
            <a:normAutofit/>
          </a:bodyPr>
          <a:lstStyle/>
          <a:p>
            <a:pPr>
              <a:buClrTx/>
            </a:pPr>
            <a:r>
              <a:rPr lang="en-US" sz="2200" dirty="0" smtClean="0"/>
              <a:t>Functional Magnetic Resonance </a:t>
            </a:r>
            <a:r>
              <a:rPr lang="en-US" sz="2200" dirty="0"/>
              <a:t>I</a:t>
            </a:r>
            <a:r>
              <a:rPr lang="en-US" sz="2200" dirty="0" smtClean="0"/>
              <a:t>maging (fMRI) study</a:t>
            </a:r>
          </a:p>
          <a:p>
            <a:pPr>
              <a:buClrTx/>
            </a:pPr>
            <a:endParaRPr lang="en-US" sz="2200" dirty="0" smtClean="0"/>
          </a:p>
          <a:p>
            <a:pPr>
              <a:buClrTx/>
            </a:pPr>
            <a:r>
              <a:rPr lang="en-US" sz="2200" b="1" dirty="0" smtClean="0"/>
              <a:t>Kana 2006; </a:t>
            </a:r>
            <a:r>
              <a:rPr lang="en-US" sz="2200" dirty="0" smtClean="0"/>
              <a:t>adults </a:t>
            </a:r>
            <a:r>
              <a:rPr lang="en-US" sz="2200" dirty="0"/>
              <a:t>with autism </a:t>
            </a:r>
            <a:r>
              <a:rPr lang="en-US" sz="2200" dirty="0" smtClean="0"/>
              <a:t>used </a:t>
            </a:r>
            <a:r>
              <a:rPr lang="en-US" sz="2200" dirty="0"/>
              <a:t>brain areas typically associated with visual imagery even if these areas were not needed for the language processing task </a:t>
            </a:r>
            <a:endParaRPr lang="en-US" sz="2200" dirty="0" smtClean="0"/>
          </a:p>
          <a:p>
            <a:pPr>
              <a:buClrTx/>
            </a:pPr>
            <a:endParaRPr lang="en-US" sz="2200" dirty="0" smtClean="0"/>
          </a:p>
          <a:p>
            <a:pPr>
              <a:buClrTx/>
            </a:pPr>
            <a:r>
              <a:rPr lang="en-US" sz="2200" b="1" dirty="0" smtClean="0"/>
              <a:t>Koshino </a:t>
            </a:r>
            <a:r>
              <a:rPr lang="en-US" sz="2200" b="1" dirty="0"/>
              <a:t>et al., </a:t>
            </a:r>
            <a:r>
              <a:rPr lang="en-US" sz="2200" b="1" dirty="0" smtClean="0"/>
              <a:t>2005</a:t>
            </a:r>
            <a:r>
              <a:rPr lang="en-US" sz="2200" b="1" dirty="0"/>
              <a:t>;</a:t>
            </a:r>
            <a:r>
              <a:rPr lang="en-US" sz="2200" b="1" dirty="0" smtClean="0"/>
              <a:t> </a:t>
            </a:r>
            <a:r>
              <a:rPr lang="en-US" sz="2200" dirty="0"/>
              <a:t>i</a:t>
            </a:r>
            <a:r>
              <a:rPr lang="en-US" sz="2200" dirty="0" smtClean="0"/>
              <a:t>ndividuals with autism did </a:t>
            </a:r>
            <a:r>
              <a:rPr lang="en-US" sz="2200" dirty="0"/>
              <a:t>not automatically recode visual information into language, potentially making it more difficult for them to use language to scaffold learning and memory processes</a:t>
            </a:r>
          </a:p>
          <a:p>
            <a:endParaRPr lang="en-US" sz="2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1981200"/>
            <a:ext cx="25908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148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Language </a:t>
            </a:r>
            <a:r>
              <a:rPr lang="en-US" dirty="0"/>
              <a:t>I</a:t>
            </a:r>
            <a:r>
              <a:rPr lang="en-US" dirty="0" smtClean="0"/>
              <a:t>ntervention</a:t>
            </a:r>
            <a:endParaRPr lang="en-US" dirty="0"/>
          </a:p>
        </p:txBody>
      </p:sp>
      <p:sp>
        <p:nvSpPr>
          <p:cNvPr id="3" name="Content Placeholder 2"/>
          <p:cNvSpPr>
            <a:spLocks noGrp="1"/>
          </p:cNvSpPr>
          <p:nvPr>
            <p:ph idx="1"/>
          </p:nvPr>
        </p:nvSpPr>
        <p:spPr/>
        <p:txBody>
          <a:bodyPr>
            <a:normAutofit fontScale="77500" lnSpcReduction="20000"/>
          </a:bodyPr>
          <a:lstStyle/>
          <a:p>
            <a:pPr marL="0" indent="0">
              <a:buClrTx/>
              <a:buNone/>
            </a:pPr>
            <a:r>
              <a:rPr lang="en-US" sz="2600" b="1" dirty="0" smtClean="0"/>
              <a:t>Visually based supplementation increases understanding by:</a:t>
            </a:r>
          </a:p>
          <a:p>
            <a:pPr marL="568325" indent="125413">
              <a:buClrTx/>
            </a:pPr>
            <a:endParaRPr lang="en-US" sz="2600" dirty="0" smtClean="0"/>
          </a:p>
          <a:p>
            <a:pPr marL="568325" indent="125413">
              <a:buClrTx/>
            </a:pPr>
            <a:r>
              <a:rPr lang="en-US" sz="2600" dirty="0" smtClean="0"/>
              <a:t>Making </a:t>
            </a:r>
            <a:r>
              <a:rPr lang="en-US" sz="2600" dirty="0"/>
              <a:t>concepts more </a:t>
            </a:r>
            <a:r>
              <a:rPr lang="en-US" sz="2600" dirty="0" smtClean="0"/>
              <a:t>understandable</a:t>
            </a:r>
          </a:p>
          <a:p>
            <a:pPr marL="568325" indent="125413">
              <a:buClrTx/>
            </a:pPr>
            <a:endParaRPr lang="en-US" sz="2600" dirty="0" smtClean="0"/>
          </a:p>
          <a:p>
            <a:pPr marL="568325" indent="125413">
              <a:buClrTx/>
            </a:pPr>
            <a:r>
              <a:rPr lang="en-US" sz="2600" dirty="0" smtClean="0"/>
              <a:t>Making material </a:t>
            </a:r>
            <a:r>
              <a:rPr lang="en-US" sz="2600" dirty="0"/>
              <a:t>is stable over time </a:t>
            </a:r>
            <a:endParaRPr lang="en-US" sz="2600" dirty="0" smtClean="0"/>
          </a:p>
          <a:p>
            <a:pPr marL="568325" indent="125413">
              <a:buClrTx/>
            </a:pPr>
            <a:endParaRPr lang="en-US" sz="2600" dirty="0" smtClean="0"/>
          </a:p>
          <a:p>
            <a:pPr marL="693738" indent="-125413">
              <a:buClrTx/>
            </a:pPr>
            <a:r>
              <a:rPr lang="en-US" sz="2600" dirty="0" smtClean="0"/>
              <a:t>Creating an “eye-catcher</a:t>
            </a:r>
            <a:r>
              <a:rPr lang="en-US" sz="2600" dirty="0"/>
              <a:t>” for capturing and maintaining </a:t>
            </a:r>
            <a:r>
              <a:rPr lang="en-US" sz="2600" dirty="0" smtClean="0"/>
              <a:t>attention</a:t>
            </a:r>
          </a:p>
          <a:p>
            <a:pPr marL="693738" indent="-125413">
              <a:buClrTx/>
            </a:pPr>
            <a:endParaRPr lang="en-US" sz="2600" dirty="0"/>
          </a:p>
          <a:p>
            <a:pPr marL="568325" indent="125413">
              <a:buClrTx/>
            </a:pPr>
            <a:r>
              <a:rPr lang="en-US" sz="2600" dirty="0" smtClean="0"/>
              <a:t>Prompting </a:t>
            </a:r>
            <a:r>
              <a:rPr lang="en-US" sz="2600" dirty="0"/>
              <a:t>the student</a:t>
            </a:r>
          </a:p>
          <a:p>
            <a:pPr marL="568325" indent="125413">
              <a:buClrTx/>
            </a:pPr>
            <a:endParaRPr lang="en-US" sz="2600" dirty="0" smtClean="0"/>
          </a:p>
          <a:p>
            <a:pPr marL="568325" indent="125413">
              <a:buClrTx/>
            </a:pPr>
            <a:r>
              <a:rPr lang="en-US" sz="2600" dirty="0" smtClean="0"/>
              <a:t>Helping </a:t>
            </a:r>
            <a:r>
              <a:rPr lang="en-US" sz="2600" dirty="0"/>
              <a:t>minimize </a:t>
            </a:r>
            <a:r>
              <a:rPr lang="en-US" sz="2600" dirty="0" smtClean="0"/>
              <a:t>anxiety</a:t>
            </a:r>
          </a:p>
          <a:p>
            <a:endParaRPr lang="en-US" dirty="0"/>
          </a:p>
          <a:p>
            <a:endParaRPr lang="en-US" dirty="0" smtClean="0"/>
          </a:p>
          <a:p>
            <a:pPr marL="0" indent="0" algn="r">
              <a:buNone/>
            </a:pPr>
            <a:r>
              <a:rPr lang="en-US" sz="1200" dirty="0" smtClean="0"/>
              <a:t>(Twachtman-Cullen 1998)</a:t>
            </a:r>
          </a:p>
          <a:p>
            <a:endParaRPr lang="en-US" dirty="0" smtClean="0"/>
          </a:p>
        </p:txBody>
      </p:sp>
    </p:spTree>
    <p:extLst>
      <p:ext uri="{BB962C8B-B14F-4D97-AF65-F5344CB8AC3E}">
        <p14:creationId xmlns:p14="http://schemas.microsoft.com/office/powerpoint/2010/main" xmlns="" val="30923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sz="3600" dirty="0" smtClean="0"/>
              <a:t>A Review of the Efficacy of PECS Intervention                                 						  </a:t>
            </a:r>
            <a:r>
              <a:rPr lang="en-US" sz="1400" dirty="0" smtClean="0"/>
              <a:t>Deborah Preston &amp; Mark Cater 2009</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Search Strategy: </a:t>
            </a:r>
          </a:p>
          <a:p>
            <a:pPr marL="457200" indent="-457200">
              <a:buClrTx/>
              <a:buAutoNum type="arabicPeriod"/>
            </a:pPr>
            <a:r>
              <a:rPr lang="en-US" sz="1800" dirty="0" smtClean="0"/>
              <a:t>Journal articles 1992- 2007</a:t>
            </a:r>
          </a:p>
          <a:p>
            <a:pPr marL="457200" indent="-457200">
              <a:buClrTx/>
              <a:buAutoNum type="arabicPeriod"/>
            </a:pPr>
            <a:r>
              <a:rPr lang="en-US" sz="1800" dirty="0" smtClean="0"/>
              <a:t>Used PECS as whole or part of an intervention strategy</a:t>
            </a:r>
          </a:p>
          <a:p>
            <a:pPr marL="457200" indent="-457200">
              <a:buClrTx/>
              <a:buFont typeface="Arial" pitchFamily="34" charset="0"/>
              <a:buAutoNum type="arabicPeriod"/>
            </a:pPr>
            <a:r>
              <a:rPr lang="en-US" sz="1800" dirty="0" smtClean="0"/>
              <a:t>Results had to include data on results of intervention</a:t>
            </a:r>
            <a:endParaRPr lang="en-US" dirty="0" smtClean="0"/>
          </a:p>
          <a:p>
            <a:pPr marL="0" indent="0">
              <a:buNone/>
            </a:pPr>
            <a:endParaRPr lang="en-US" dirty="0" smtClean="0"/>
          </a:p>
          <a:p>
            <a:pPr marL="0" indent="0">
              <a:buNone/>
            </a:pPr>
            <a:r>
              <a:rPr lang="en-US" dirty="0"/>
              <a:t>Research Design:</a:t>
            </a:r>
          </a:p>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10523737"/>
              </p:ext>
            </p:extLst>
          </p:nvPr>
        </p:nvGraphicFramePr>
        <p:xfrm>
          <a:off x="457200" y="3962400"/>
          <a:ext cx="8458200" cy="2743200"/>
        </p:xfrm>
        <a:graphic>
          <a:graphicData uri="http://schemas.openxmlformats.org/drawingml/2006/table">
            <a:tbl>
              <a:tblPr firstRow="1" bandRow="1">
                <a:tableStyleId>{5C22544A-7EE6-4342-B048-85BDC9FD1C3A}</a:tableStyleId>
              </a:tblPr>
              <a:tblGrid>
                <a:gridCol w="4812424"/>
                <a:gridCol w="3645776"/>
              </a:tblGrid>
              <a:tr h="2003445">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456 participants in 27 studies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88% received PECS intervention, 14% non – or alternative intervention groups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377 (83%) were described as having ASD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43% males, 8% females, 48% gender unstated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Settings:</a:t>
                      </a:r>
                      <a:r>
                        <a:rPr lang="en-US" sz="1600" b="0" kern="1200" baseline="0" dirty="0" smtClean="0">
                          <a:solidFill>
                            <a:schemeClr val="tx1"/>
                          </a:solidFill>
                          <a:latin typeface="+mn-lt"/>
                          <a:ea typeface="+mn-ea"/>
                          <a:cs typeface="+mn-cs"/>
                        </a:rPr>
                        <a:t> various</a:t>
                      </a:r>
                      <a:endParaRPr lang="en-US" sz="1600" b="0" kern="1200" dirty="0" smtClean="0">
                        <a:solidFill>
                          <a:schemeClr val="tx1"/>
                        </a:solidFill>
                        <a:latin typeface="+mn-lt"/>
                        <a:ea typeface="+mn-ea"/>
                        <a:cs typeface="+mn-cs"/>
                      </a:endParaRPr>
                    </a:p>
                    <a:p>
                      <a:endParaRPr lang="en-US" sz="1400" b="0" dirty="0" smtClean="0">
                        <a:solidFill>
                          <a:schemeClr val="tx1"/>
                        </a:solidFill>
                      </a:endParaRPr>
                    </a:p>
                  </a:txBody>
                  <a:tcP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Ages: 20 months – 40 years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Single-subject studies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Randomized control trials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n-lt"/>
                          <a:ea typeface="+mn-ea"/>
                          <a:cs typeface="+mn-cs"/>
                        </a:rPr>
                        <a:t>Group</a:t>
                      </a:r>
                      <a:r>
                        <a:rPr lang="en-US" sz="1600" b="0" kern="1200" baseline="0" dirty="0" smtClean="0">
                          <a:solidFill>
                            <a:schemeClr val="tx1"/>
                          </a:solidFill>
                          <a:latin typeface="+mn-lt"/>
                          <a:ea typeface="+mn-ea"/>
                          <a:cs typeface="+mn-cs"/>
                        </a:rPr>
                        <a:t> Designs</a:t>
                      </a:r>
                      <a:endParaRPr lang="en-US"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kern="1200" dirty="0">
                        <a:solidFill>
                          <a:schemeClr val="tx1"/>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xmlns="" val="3402621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&amp; Effectiveness</a:t>
            </a:r>
            <a:endParaRPr lang="en-US" dirty="0"/>
          </a:p>
        </p:txBody>
      </p:sp>
      <p:sp>
        <p:nvSpPr>
          <p:cNvPr id="3" name="Content Placeholder 2"/>
          <p:cNvSpPr>
            <a:spLocks noGrp="1"/>
          </p:cNvSpPr>
          <p:nvPr>
            <p:ph idx="1"/>
          </p:nvPr>
        </p:nvSpPr>
        <p:spPr/>
        <p:txBody>
          <a:bodyPr/>
          <a:lstStyle/>
          <a:p>
            <a:pPr marL="0" indent="0">
              <a:buNone/>
            </a:pPr>
            <a:r>
              <a:rPr lang="en-US" dirty="0" smtClean="0"/>
              <a:t>Total group of 394 individuals who received PECS intervention</a:t>
            </a:r>
          </a:p>
          <a:p>
            <a:pPr marL="0" indent="0">
              <a:buNone/>
            </a:pPr>
            <a:endParaRPr lang="en-US" sz="2000" dirty="0"/>
          </a:p>
          <a:p>
            <a:pPr marL="0" indent="0">
              <a:buNone/>
            </a:pPr>
            <a:r>
              <a:rPr lang="en-US" sz="2000" dirty="0" smtClean="0"/>
              <a:t>A </a:t>
            </a:r>
            <a:r>
              <a:rPr lang="en-US" sz="2000" dirty="0"/>
              <a:t>g</a:t>
            </a:r>
            <a:r>
              <a:rPr lang="en-US" sz="2000" dirty="0" smtClean="0"/>
              <a:t>reat </a:t>
            </a:r>
            <a:r>
              <a:rPr lang="en-US" sz="2000" b="1" dirty="0" smtClean="0"/>
              <a:t>majority </a:t>
            </a:r>
            <a:r>
              <a:rPr lang="en-US" sz="2000" b="1" dirty="0"/>
              <a:t>successfully mastered </a:t>
            </a:r>
            <a:r>
              <a:rPr lang="en-US" sz="2000" dirty="0"/>
              <a:t>at least some phases of </a:t>
            </a:r>
            <a:r>
              <a:rPr lang="en-US" sz="2000" dirty="0" smtClean="0"/>
              <a:t>PECS, however 3 individuals were unsuccessful</a:t>
            </a:r>
            <a:endParaRPr lang="en-US" sz="2000" dirty="0"/>
          </a:p>
          <a:p>
            <a:pPr marL="0" indent="0">
              <a:buNone/>
            </a:pPr>
            <a:endParaRPr lang="en-US" sz="2000" dirty="0" smtClean="0"/>
          </a:p>
          <a:p>
            <a:pPr>
              <a:buClrTx/>
            </a:pPr>
            <a:r>
              <a:rPr lang="en-US" sz="2000" b="1" dirty="0" smtClean="0"/>
              <a:t>Liddle 2001; </a:t>
            </a:r>
            <a:r>
              <a:rPr lang="en-US" sz="2000" dirty="0" smtClean="0"/>
              <a:t>child </a:t>
            </a:r>
            <a:r>
              <a:rPr lang="en-US" sz="2000" dirty="0"/>
              <a:t>reported as being unsuccessful at mastering phase </a:t>
            </a:r>
            <a:r>
              <a:rPr lang="en-US" sz="2000" dirty="0" smtClean="0"/>
              <a:t>1</a:t>
            </a:r>
            <a:endParaRPr lang="en-US" sz="1200" dirty="0" smtClean="0"/>
          </a:p>
          <a:p>
            <a:pPr>
              <a:buClrTx/>
            </a:pPr>
            <a:endParaRPr lang="en-US" sz="2000" dirty="0" smtClean="0"/>
          </a:p>
          <a:p>
            <a:pPr>
              <a:buClrTx/>
            </a:pPr>
            <a:r>
              <a:rPr lang="en-US" sz="2000" b="1" dirty="0" smtClean="0"/>
              <a:t>Soner et al 2006; </a:t>
            </a:r>
            <a:r>
              <a:rPr lang="en-US" sz="2000" dirty="0" smtClean="0"/>
              <a:t>1 adult had difficulty with motor and cognitive demands of training</a:t>
            </a:r>
            <a:endParaRPr lang="en-US" sz="1200" dirty="0" smtClean="0"/>
          </a:p>
          <a:p>
            <a:pPr>
              <a:buClrTx/>
            </a:pPr>
            <a:endParaRPr lang="en-US" sz="1200" dirty="0" smtClean="0"/>
          </a:p>
          <a:p>
            <a:pPr>
              <a:buClrTx/>
            </a:pPr>
            <a:r>
              <a:rPr lang="en-US" sz="2000" b="1" dirty="0" smtClean="0"/>
              <a:t>Ticani 2004; </a:t>
            </a:r>
            <a:r>
              <a:rPr lang="en-US" sz="2000" dirty="0" smtClean="0"/>
              <a:t>1 </a:t>
            </a:r>
            <a:r>
              <a:rPr lang="en-US" sz="2000" dirty="0"/>
              <a:t>adult was more successful with manual signs than </a:t>
            </a:r>
            <a:r>
              <a:rPr lang="en-US" sz="2000" dirty="0" smtClean="0"/>
              <a:t>PECS</a:t>
            </a:r>
          </a:p>
          <a:p>
            <a:endParaRPr lang="en-US" dirty="0"/>
          </a:p>
          <a:p>
            <a:endParaRPr lang="en-US" dirty="0"/>
          </a:p>
        </p:txBody>
      </p:sp>
    </p:spTree>
    <p:extLst>
      <p:ext uri="{BB962C8B-B14F-4D97-AF65-F5344CB8AC3E}">
        <p14:creationId xmlns:p14="http://schemas.microsoft.com/office/powerpoint/2010/main" xmlns="" val="666558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Development</a:t>
            </a:r>
            <a:endParaRPr lang="en-US" dirty="0"/>
          </a:p>
        </p:txBody>
      </p:sp>
      <p:sp>
        <p:nvSpPr>
          <p:cNvPr id="3" name="Content Placeholder 2"/>
          <p:cNvSpPr>
            <a:spLocks noGrp="1"/>
          </p:cNvSpPr>
          <p:nvPr>
            <p:ph idx="1"/>
          </p:nvPr>
        </p:nvSpPr>
        <p:spPr>
          <a:xfrm>
            <a:off x="457200" y="1676400"/>
            <a:ext cx="8229600" cy="4876800"/>
          </a:xfrm>
        </p:spPr>
        <p:txBody>
          <a:bodyPr>
            <a:normAutofit fontScale="70000" lnSpcReduction="20000"/>
          </a:bodyPr>
          <a:lstStyle/>
          <a:p>
            <a:pPr marL="0" indent="0">
              <a:buClrTx/>
              <a:buNone/>
            </a:pPr>
            <a:r>
              <a:rPr lang="en-US" b="1" dirty="0"/>
              <a:t>Charlop-Christy et al. (2004);</a:t>
            </a:r>
            <a:r>
              <a:rPr lang="en-US" dirty="0"/>
              <a:t> </a:t>
            </a:r>
            <a:endParaRPr lang="en-US" dirty="0" smtClean="0"/>
          </a:p>
          <a:p>
            <a:pPr lvl="1">
              <a:buClrTx/>
            </a:pPr>
            <a:r>
              <a:rPr lang="en-US" sz="2300" dirty="0"/>
              <a:t>Increases in speech during PECS training</a:t>
            </a:r>
          </a:p>
          <a:p>
            <a:endParaRPr lang="en-US" dirty="0" smtClean="0"/>
          </a:p>
          <a:p>
            <a:pPr marL="0" indent="0">
              <a:buClrTx/>
              <a:buNone/>
            </a:pPr>
            <a:r>
              <a:rPr lang="en-US" b="1" dirty="0" err="1" smtClean="0"/>
              <a:t>Tincani</a:t>
            </a:r>
            <a:r>
              <a:rPr lang="en-US" b="1" dirty="0" smtClean="0"/>
              <a:t> et al. (2006); </a:t>
            </a:r>
          </a:p>
          <a:p>
            <a:pPr lvl="1">
              <a:buClrTx/>
            </a:pPr>
            <a:r>
              <a:rPr lang="en-US" sz="2300" dirty="0"/>
              <a:t>Dramatic increase in Phase IV</a:t>
            </a:r>
          </a:p>
          <a:p>
            <a:pPr>
              <a:buClrTx/>
            </a:pPr>
            <a:endParaRPr lang="en-US" dirty="0"/>
          </a:p>
          <a:p>
            <a:pPr marL="0" indent="0">
              <a:buClrTx/>
              <a:buNone/>
            </a:pPr>
            <a:r>
              <a:rPr lang="en-US" b="1" dirty="0"/>
              <a:t>Yokoyama et al. (2006); </a:t>
            </a:r>
            <a:endParaRPr lang="en-US" b="1" dirty="0" smtClean="0"/>
          </a:p>
          <a:p>
            <a:pPr lvl="1">
              <a:buClrTx/>
            </a:pPr>
            <a:r>
              <a:rPr lang="en-US" sz="2300" dirty="0"/>
              <a:t>Increase in frequency and intelligibility of vocalizations during PECS training phases I- IV</a:t>
            </a:r>
          </a:p>
          <a:p>
            <a:pPr>
              <a:buClrTx/>
            </a:pPr>
            <a:endParaRPr lang="en-US" dirty="0"/>
          </a:p>
          <a:p>
            <a:pPr marL="0" indent="0">
              <a:buClrTx/>
              <a:buNone/>
            </a:pPr>
            <a:r>
              <a:rPr lang="en-US" b="1" dirty="0"/>
              <a:t>Ganz &amp; Simpson (2004); </a:t>
            </a:r>
            <a:endParaRPr lang="en-US" b="1" dirty="0" smtClean="0"/>
          </a:p>
          <a:p>
            <a:pPr lvl="1">
              <a:buClrTx/>
            </a:pPr>
            <a:r>
              <a:rPr lang="en-US" sz="2300" dirty="0"/>
              <a:t>Increase in words per trial during phases III &amp; IV</a:t>
            </a:r>
          </a:p>
          <a:p>
            <a:pPr lvl="1">
              <a:buClrTx/>
            </a:pPr>
            <a:endParaRPr lang="en-US" dirty="0"/>
          </a:p>
          <a:p>
            <a:pPr marL="0" indent="0">
              <a:buClrTx/>
              <a:buNone/>
            </a:pPr>
            <a:r>
              <a:rPr lang="en-US" b="1" dirty="0"/>
              <a:t>Howlin et al. (2007); </a:t>
            </a:r>
            <a:endParaRPr lang="en-US" b="1" dirty="0" smtClean="0"/>
          </a:p>
          <a:p>
            <a:pPr lvl="1">
              <a:buClrTx/>
            </a:pPr>
            <a:r>
              <a:rPr lang="en-US" sz="2300" dirty="0"/>
              <a:t>L</a:t>
            </a:r>
            <a:r>
              <a:rPr lang="en-US" sz="2300" dirty="0" smtClean="0"/>
              <a:t>ittle </a:t>
            </a:r>
            <a:r>
              <a:rPr lang="en-US" sz="2300" dirty="0"/>
              <a:t>to no effect on speech</a:t>
            </a:r>
          </a:p>
          <a:p>
            <a:pPr>
              <a:buClrTx/>
            </a:pPr>
            <a:endParaRPr lang="en-US" sz="2000" dirty="0"/>
          </a:p>
          <a:p>
            <a:pPr marL="0" indent="0">
              <a:buClrTx/>
              <a:buNone/>
            </a:pPr>
            <a:r>
              <a:rPr lang="en-US" b="1" dirty="0"/>
              <a:t>Yoder &amp; Stone (2006a); </a:t>
            </a:r>
            <a:endParaRPr lang="en-US" b="1" dirty="0" smtClean="0"/>
          </a:p>
          <a:p>
            <a:pPr lvl="1">
              <a:buClrTx/>
            </a:pPr>
            <a:r>
              <a:rPr lang="en-US" sz="2300" dirty="0"/>
              <a:t>PECS groups showed significantly greater increase in frequency of speech and in number of different words used verses Responsive Prelinguistic Mileu Teaching intervention</a:t>
            </a:r>
          </a:p>
          <a:p>
            <a:endParaRPr lang="en-US" dirty="0"/>
          </a:p>
          <a:p>
            <a:endParaRPr lang="en-US" dirty="0"/>
          </a:p>
        </p:txBody>
      </p:sp>
    </p:spTree>
    <p:extLst>
      <p:ext uri="{BB962C8B-B14F-4D97-AF65-F5344CB8AC3E}">
        <p14:creationId xmlns:p14="http://schemas.microsoft.com/office/powerpoint/2010/main" xmlns="" val="4117129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Socio-Communication </a:t>
            </a:r>
            <a:r>
              <a:rPr lang="en-US" dirty="0"/>
              <a:t>F</a:t>
            </a:r>
            <a:r>
              <a:rPr lang="en-US" dirty="0" smtClean="0"/>
              <a:t>unctions</a:t>
            </a:r>
            <a:endParaRPr lang="en-US" dirty="0"/>
          </a:p>
        </p:txBody>
      </p:sp>
      <p:sp>
        <p:nvSpPr>
          <p:cNvPr id="3" name="Content Placeholder 2"/>
          <p:cNvSpPr>
            <a:spLocks noGrp="1"/>
          </p:cNvSpPr>
          <p:nvPr>
            <p:ph idx="1"/>
          </p:nvPr>
        </p:nvSpPr>
        <p:spPr>
          <a:xfrm>
            <a:off x="381000" y="1600200"/>
            <a:ext cx="8229600" cy="4876800"/>
          </a:xfrm>
        </p:spPr>
        <p:txBody>
          <a:bodyPr>
            <a:normAutofit fontScale="85000" lnSpcReduction="20000"/>
          </a:bodyPr>
          <a:lstStyle/>
          <a:p>
            <a:pPr marL="0" indent="0">
              <a:buClrTx/>
              <a:buNone/>
            </a:pPr>
            <a:r>
              <a:rPr lang="en-US" b="1" dirty="0"/>
              <a:t>Charlop-Christy et al. (2002</a:t>
            </a:r>
            <a:r>
              <a:rPr lang="en-US" b="1" dirty="0" smtClean="0"/>
              <a:t>);</a:t>
            </a:r>
          </a:p>
          <a:p>
            <a:pPr lvl="1">
              <a:buClrTx/>
            </a:pPr>
            <a:r>
              <a:rPr lang="en-US" sz="1900" dirty="0"/>
              <a:t>Requesting and initiations were proven to increase the most, occurring on an average of 2.8 times per session at baseline to 27 times</a:t>
            </a:r>
          </a:p>
          <a:p>
            <a:pPr lvl="1">
              <a:buClrTx/>
            </a:pPr>
            <a:r>
              <a:rPr lang="en-US" sz="1900" dirty="0"/>
              <a:t>Joint attention and eye contact increased from 30% from baseline to 60% post treatment</a:t>
            </a:r>
          </a:p>
          <a:p>
            <a:pPr>
              <a:buClrTx/>
            </a:pPr>
            <a:endParaRPr lang="en-US" dirty="0" smtClean="0"/>
          </a:p>
          <a:p>
            <a:pPr marL="0" indent="0">
              <a:buClrTx/>
              <a:buNone/>
            </a:pPr>
            <a:r>
              <a:rPr lang="en-US" b="1" dirty="0"/>
              <a:t>Kravits and Colleagues (2002);</a:t>
            </a:r>
            <a:r>
              <a:rPr lang="en-US" dirty="0"/>
              <a:t> </a:t>
            </a:r>
            <a:endParaRPr lang="en-US" dirty="0" smtClean="0"/>
          </a:p>
          <a:p>
            <a:pPr lvl="1">
              <a:buClrTx/>
            </a:pPr>
            <a:r>
              <a:rPr lang="en-US" sz="1900" dirty="0"/>
              <a:t>Increase in duration of social interaction with peers</a:t>
            </a:r>
          </a:p>
          <a:p>
            <a:pPr>
              <a:buClrTx/>
            </a:pPr>
            <a:endParaRPr lang="en-US" sz="2100" dirty="0"/>
          </a:p>
          <a:p>
            <a:pPr marL="0" indent="0">
              <a:buClrTx/>
              <a:buNone/>
            </a:pPr>
            <a:r>
              <a:rPr lang="en-US" b="1" dirty="0"/>
              <a:t>Ticani et al., (2006);  </a:t>
            </a:r>
            <a:endParaRPr lang="en-US" b="1" dirty="0" smtClean="0"/>
          </a:p>
          <a:p>
            <a:pPr lvl="1">
              <a:buClrTx/>
            </a:pPr>
            <a:r>
              <a:rPr lang="en-US" sz="1900" dirty="0"/>
              <a:t>Increases in manding (requesting) from 0% at baseline to approximately 55% post treatment </a:t>
            </a:r>
          </a:p>
          <a:p>
            <a:pPr>
              <a:buClrTx/>
            </a:pPr>
            <a:endParaRPr lang="en-US" dirty="0" smtClean="0"/>
          </a:p>
          <a:p>
            <a:pPr marL="0" indent="0">
              <a:buClrTx/>
              <a:buNone/>
            </a:pPr>
            <a:r>
              <a:rPr lang="en-US" b="1" dirty="0"/>
              <a:t>Yoder &amp; Stone (2006b); </a:t>
            </a:r>
            <a:endParaRPr lang="en-US" b="1" dirty="0" smtClean="0"/>
          </a:p>
          <a:p>
            <a:pPr lvl="1">
              <a:buClrTx/>
            </a:pPr>
            <a:r>
              <a:rPr lang="en-US" sz="1900" dirty="0"/>
              <a:t>Those higher in initiating joint attention before treatment showed greater increases in initiating joint attention and requesting following RPMT intervention, however those that were Initially lower in initiating joint attention showed greater increases following PECS intervention</a:t>
            </a:r>
          </a:p>
          <a:p>
            <a:endParaRPr lang="en-US" dirty="0"/>
          </a:p>
          <a:p>
            <a:endParaRPr lang="en-US" dirty="0"/>
          </a:p>
        </p:txBody>
      </p:sp>
    </p:spTree>
    <p:extLst>
      <p:ext uri="{BB962C8B-B14F-4D97-AF65-F5344CB8AC3E}">
        <p14:creationId xmlns:p14="http://schemas.microsoft.com/office/powerpoint/2010/main" xmlns="" val="238279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Behaviors</a:t>
            </a:r>
            <a:endParaRPr lang="en-US" dirty="0"/>
          </a:p>
        </p:txBody>
      </p:sp>
      <p:sp>
        <p:nvSpPr>
          <p:cNvPr id="3" name="Content Placeholder 2"/>
          <p:cNvSpPr>
            <a:spLocks noGrp="1"/>
          </p:cNvSpPr>
          <p:nvPr>
            <p:ph idx="1"/>
          </p:nvPr>
        </p:nvSpPr>
        <p:spPr/>
        <p:txBody>
          <a:bodyPr/>
          <a:lstStyle/>
          <a:p>
            <a:pPr marL="0" indent="0">
              <a:buClrTx/>
              <a:buNone/>
            </a:pPr>
            <a:r>
              <a:rPr lang="fr-FR" b="1" dirty="0"/>
              <a:t>Charlop-Christy, et al., (2002); </a:t>
            </a:r>
            <a:endParaRPr lang="fr-FR" b="1" dirty="0" smtClean="0"/>
          </a:p>
          <a:p>
            <a:pPr lvl="1">
              <a:buClrTx/>
            </a:pPr>
            <a:r>
              <a:rPr lang="en-US" dirty="0"/>
              <a:t>70% reduction in 10 of the 12 behaviors after implementation of PECS, and four of the behaviors were completely eliminated from the child’s everyday actions</a:t>
            </a:r>
          </a:p>
          <a:p>
            <a:pPr lvl="1">
              <a:buClrTx/>
            </a:pPr>
            <a:r>
              <a:rPr lang="en-US" dirty="0"/>
              <a:t>Tantrums and getting out of their seat without permission during </a:t>
            </a:r>
            <a:r>
              <a:rPr lang="en-US" dirty="0" smtClean="0"/>
              <a:t>sessions decreased </a:t>
            </a:r>
            <a:r>
              <a:rPr lang="en-US" dirty="0"/>
              <a:t>from about 20% to 7% after </a:t>
            </a:r>
            <a:r>
              <a:rPr lang="en-US" dirty="0" smtClean="0"/>
              <a:t>training</a:t>
            </a:r>
          </a:p>
          <a:p>
            <a:pPr>
              <a:buClrTx/>
            </a:pPr>
            <a:endParaRPr lang="en-US" dirty="0" smtClean="0"/>
          </a:p>
          <a:p>
            <a:pPr marL="0" indent="0">
              <a:buClrTx/>
              <a:buNone/>
            </a:pPr>
            <a:r>
              <a:rPr lang="en-US" b="1" dirty="0" smtClean="0"/>
              <a:t>Granz </a:t>
            </a:r>
            <a:r>
              <a:rPr lang="en-US" b="1" dirty="0"/>
              <a:t>&amp; Simpson, </a:t>
            </a:r>
            <a:r>
              <a:rPr lang="en-US" b="1" dirty="0" smtClean="0"/>
              <a:t>(2004);</a:t>
            </a:r>
            <a:r>
              <a:rPr lang="en-US" dirty="0" smtClean="0"/>
              <a:t> </a:t>
            </a:r>
          </a:p>
          <a:p>
            <a:pPr lvl="1">
              <a:buClrTx/>
            </a:pPr>
            <a:r>
              <a:rPr lang="en-US" dirty="0"/>
              <a:t>In a 4 year old preschool classroom, PECS was used to decrease autistic children’s aggressive behavior and was successful </a:t>
            </a:r>
          </a:p>
        </p:txBody>
      </p:sp>
    </p:spTree>
    <p:extLst>
      <p:ext uri="{BB962C8B-B14F-4D97-AF65-F5344CB8AC3E}">
        <p14:creationId xmlns:p14="http://schemas.microsoft.com/office/powerpoint/2010/main" xmlns="" val="283066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a:t>
            </a:r>
            <a:r>
              <a:rPr lang="en-US" dirty="0" smtClean="0"/>
              <a:t>Generalization       </a:t>
            </a:r>
            <a:endParaRPr lang="en-US" dirty="0"/>
          </a:p>
        </p:txBody>
      </p:sp>
      <p:sp>
        <p:nvSpPr>
          <p:cNvPr id="3" name="Content Placeholder 2"/>
          <p:cNvSpPr>
            <a:spLocks noGrp="1"/>
          </p:cNvSpPr>
          <p:nvPr>
            <p:ph sz="half" idx="1"/>
          </p:nvPr>
        </p:nvSpPr>
        <p:spPr/>
        <p:txBody>
          <a:bodyPr/>
          <a:lstStyle/>
          <a:p>
            <a:r>
              <a:rPr lang="en-US" dirty="0"/>
              <a:t>5 studies provided </a:t>
            </a:r>
            <a:r>
              <a:rPr lang="en-US" dirty="0" smtClean="0"/>
              <a:t>data maintenance</a:t>
            </a:r>
            <a:endParaRPr lang="en-US" dirty="0"/>
          </a:p>
          <a:p>
            <a:r>
              <a:rPr lang="en-US" dirty="0" smtClean="0"/>
              <a:t>Results: inconclusive</a:t>
            </a:r>
            <a:endParaRPr lang="en-US" dirty="0"/>
          </a:p>
        </p:txBody>
      </p:sp>
      <p:sp>
        <p:nvSpPr>
          <p:cNvPr id="4" name="Content Placeholder 3"/>
          <p:cNvSpPr>
            <a:spLocks noGrp="1"/>
          </p:cNvSpPr>
          <p:nvPr>
            <p:ph sz="half" idx="2"/>
          </p:nvPr>
        </p:nvSpPr>
        <p:spPr/>
        <p:txBody>
          <a:bodyPr/>
          <a:lstStyle/>
          <a:p>
            <a:r>
              <a:rPr lang="en-US" dirty="0"/>
              <a:t>15 </a:t>
            </a:r>
            <a:r>
              <a:rPr lang="en-US" dirty="0" smtClean="0"/>
              <a:t>studies </a:t>
            </a:r>
            <a:r>
              <a:rPr lang="en-US" dirty="0"/>
              <a:t>included data on generalization </a:t>
            </a:r>
            <a:endParaRPr lang="en-US" dirty="0" smtClean="0"/>
          </a:p>
          <a:p>
            <a:r>
              <a:rPr lang="en-US" dirty="0" smtClean="0"/>
              <a:t>Results</a:t>
            </a:r>
            <a:r>
              <a:rPr lang="en-US" dirty="0"/>
              <a:t>: majority were positive, skills generalized to different settings, people and stimuli</a:t>
            </a:r>
          </a:p>
          <a:p>
            <a:endParaRPr lang="en-US" dirty="0"/>
          </a:p>
        </p:txBody>
      </p:sp>
    </p:spTree>
    <p:extLst>
      <p:ext uri="{BB962C8B-B14F-4D97-AF65-F5344CB8AC3E}">
        <p14:creationId xmlns:p14="http://schemas.microsoft.com/office/powerpoint/2010/main" xmlns="" val="1490431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Review- Discussion</a:t>
            </a:r>
            <a:endParaRPr lang="en-US" dirty="0"/>
          </a:p>
        </p:txBody>
      </p:sp>
      <p:sp>
        <p:nvSpPr>
          <p:cNvPr id="3" name="Content Placeholder 2"/>
          <p:cNvSpPr>
            <a:spLocks noGrp="1"/>
          </p:cNvSpPr>
          <p:nvPr>
            <p:ph idx="1"/>
          </p:nvPr>
        </p:nvSpPr>
        <p:spPr/>
        <p:txBody>
          <a:bodyPr/>
          <a:lstStyle/>
          <a:p>
            <a:r>
              <a:rPr lang="en-US" dirty="0" smtClean="0"/>
              <a:t>Research has shown: Many benefits of PECS</a:t>
            </a:r>
          </a:p>
          <a:p>
            <a:r>
              <a:rPr lang="en-US" dirty="0" smtClean="0"/>
              <a:t>Children able to develop PECS skills quickly</a:t>
            </a:r>
          </a:p>
          <a:p>
            <a:r>
              <a:rPr lang="en-US" dirty="0" smtClean="0"/>
              <a:t>Increase in spontaneous communication</a:t>
            </a:r>
          </a:p>
          <a:p>
            <a:r>
              <a:rPr lang="en-US" dirty="0" smtClean="0"/>
              <a:t>Increase in verbal communication</a:t>
            </a:r>
          </a:p>
          <a:p>
            <a:r>
              <a:rPr lang="en-US" dirty="0" smtClean="0"/>
              <a:t>Increase in social interactions</a:t>
            </a:r>
          </a:p>
          <a:p>
            <a:r>
              <a:rPr lang="en-US" dirty="0" smtClean="0"/>
              <a:t>Able to generalize skills</a:t>
            </a:r>
          </a:p>
          <a:p>
            <a:r>
              <a:rPr lang="en-US" dirty="0" smtClean="0"/>
              <a:t>Figures support the preliminary conclusion PECS is an effective intervention </a:t>
            </a:r>
          </a:p>
        </p:txBody>
      </p:sp>
    </p:spTree>
    <p:extLst>
      <p:ext uri="{BB962C8B-B14F-4D97-AF65-F5344CB8AC3E}">
        <p14:creationId xmlns:p14="http://schemas.microsoft.com/office/powerpoint/2010/main" xmlns="" val="333953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communicate?</a:t>
            </a:r>
            <a:endParaRPr lang="en-US" dirty="0"/>
          </a:p>
        </p:txBody>
      </p:sp>
      <p:sp>
        <p:nvSpPr>
          <p:cNvPr id="3" name="Content Placeholder 2"/>
          <p:cNvSpPr>
            <a:spLocks noGrp="1"/>
          </p:cNvSpPr>
          <p:nvPr>
            <p:ph idx="1"/>
          </p:nvPr>
        </p:nvSpPr>
        <p:spPr>
          <a:xfrm>
            <a:off x="381000" y="1524000"/>
            <a:ext cx="8229600" cy="4876800"/>
          </a:xfrm>
        </p:spPr>
        <p:txBody>
          <a:bodyPr>
            <a:normAutofit fontScale="77500" lnSpcReduction="20000"/>
          </a:bodyPr>
          <a:lstStyle/>
          <a:p>
            <a:pPr>
              <a:buClrTx/>
            </a:pPr>
            <a:r>
              <a:rPr lang="en-US" sz="3600" dirty="0"/>
              <a:t>To express needs and wants</a:t>
            </a:r>
          </a:p>
          <a:p>
            <a:pPr>
              <a:buClrTx/>
            </a:pPr>
            <a:endParaRPr lang="en-US" sz="3600" dirty="0" smtClean="0"/>
          </a:p>
          <a:p>
            <a:pPr>
              <a:buClrTx/>
            </a:pPr>
            <a:r>
              <a:rPr lang="en-US" sz="3600" dirty="0" smtClean="0"/>
              <a:t>To </a:t>
            </a:r>
            <a:r>
              <a:rPr lang="en-US" sz="3600" dirty="0"/>
              <a:t>develop social closeness</a:t>
            </a:r>
          </a:p>
          <a:p>
            <a:pPr>
              <a:buClrTx/>
            </a:pPr>
            <a:endParaRPr lang="en-US" sz="3600" dirty="0" smtClean="0"/>
          </a:p>
          <a:p>
            <a:pPr>
              <a:buClrTx/>
            </a:pPr>
            <a:r>
              <a:rPr lang="en-US" sz="3600" dirty="0" smtClean="0"/>
              <a:t>To </a:t>
            </a:r>
            <a:r>
              <a:rPr lang="en-US" sz="3600" dirty="0"/>
              <a:t>exchange information</a:t>
            </a:r>
          </a:p>
          <a:p>
            <a:pPr>
              <a:buClrTx/>
            </a:pPr>
            <a:endParaRPr lang="en-US" sz="3600" dirty="0" smtClean="0"/>
          </a:p>
          <a:p>
            <a:pPr>
              <a:buClrTx/>
            </a:pPr>
            <a:r>
              <a:rPr lang="en-US" sz="3600" dirty="0" smtClean="0"/>
              <a:t>To fulfill social etiquette routines</a:t>
            </a:r>
          </a:p>
          <a:p>
            <a:pPr marL="0" indent="0">
              <a:buNone/>
            </a:pPr>
            <a:endParaRPr lang="en-US" sz="3600" dirty="0" smtClean="0"/>
          </a:p>
          <a:p>
            <a:pPr marL="0" indent="0" algn="r">
              <a:buNone/>
            </a:pPr>
            <a:endParaRPr lang="en-US" sz="3600" dirty="0"/>
          </a:p>
          <a:p>
            <a:pPr marL="0" indent="0" algn="r">
              <a:buNone/>
            </a:pPr>
            <a:endParaRPr lang="en-US" sz="3600" dirty="0"/>
          </a:p>
          <a:p>
            <a:pPr marL="0" indent="0" algn="r">
              <a:buNone/>
            </a:pPr>
            <a:endParaRPr lang="en-US" sz="3600" dirty="0"/>
          </a:p>
          <a:p>
            <a:pPr marL="0" indent="0" algn="r">
              <a:buNone/>
            </a:pPr>
            <a:r>
              <a:rPr lang="en-US" sz="1200" dirty="0" smtClean="0"/>
              <a:t>Light 1988</a:t>
            </a:r>
            <a:endParaRPr lang="en-US" sz="1200" dirty="0"/>
          </a:p>
        </p:txBody>
      </p:sp>
    </p:spTree>
    <p:extLst>
      <p:ext uri="{BB962C8B-B14F-4D97-AF65-F5344CB8AC3E}">
        <p14:creationId xmlns:p14="http://schemas.microsoft.com/office/powerpoint/2010/main" xmlns="" val="3392782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a:t>
            </a:r>
          </a:p>
        </p:txBody>
      </p:sp>
      <p:sp>
        <p:nvSpPr>
          <p:cNvPr id="3" name="Content Placeholder 2"/>
          <p:cNvSpPr>
            <a:spLocks noGrp="1"/>
          </p:cNvSpPr>
          <p:nvPr>
            <p:ph idx="1"/>
          </p:nvPr>
        </p:nvSpPr>
        <p:spPr/>
        <p:txBody>
          <a:bodyPr/>
          <a:lstStyle/>
          <a:p>
            <a:r>
              <a:rPr lang="en-US" dirty="0" smtClean="0"/>
              <a:t>A functional communication system allows someone to express himself</a:t>
            </a:r>
          </a:p>
          <a:p>
            <a:r>
              <a:rPr lang="en-US" dirty="0" smtClean="0"/>
              <a:t>PECS can be the first step in the path of social interaction</a:t>
            </a:r>
          </a:p>
          <a:p>
            <a:r>
              <a:rPr lang="en-US" dirty="0" smtClean="0"/>
              <a:t>Using a low tech AAC system, such a PECS, to begin provides functional communication to teaching a person “how” to communicate</a:t>
            </a:r>
          </a:p>
          <a:p>
            <a:r>
              <a:rPr lang="en-US" dirty="0" smtClean="0"/>
              <a:t>When mastered, consider other methods for developing communication</a:t>
            </a:r>
            <a:endParaRPr lang="en-US" dirty="0"/>
          </a:p>
        </p:txBody>
      </p:sp>
    </p:spTree>
    <p:extLst>
      <p:ext uri="{BB962C8B-B14F-4D97-AF65-F5344CB8AC3E}">
        <p14:creationId xmlns:p14="http://schemas.microsoft.com/office/powerpoint/2010/main" xmlns="" val="63882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 Learn </a:t>
            </a:r>
            <a:r>
              <a:rPr lang="en-US" sz="3600" dirty="0" smtClean="0"/>
              <a:t>More…</a:t>
            </a:r>
            <a:endParaRPr lang="en-US" sz="3600" dirty="0"/>
          </a:p>
        </p:txBody>
      </p:sp>
      <p:sp>
        <p:nvSpPr>
          <p:cNvPr id="3" name="Content Placeholder 2"/>
          <p:cNvSpPr>
            <a:spLocks noGrp="1"/>
          </p:cNvSpPr>
          <p:nvPr>
            <p:ph idx="1"/>
          </p:nvPr>
        </p:nvSpPr>
        <p:spPr/>
        <p:txBody>
          <a:bodyPr/>
          <a:lstStyle/>
          <a:p>
            <a:r>
              <a:rPr lang="en-US" sz="2000" dirty="0"/>
              <a:t>Pyramid Educational Systems: </a:t>
            </a:r>
            <a:r>
              <a:rPr lang="en-US" sz="2000" dirty="0" smtClean="0">
                <a:hlinkClick r:id="rId2"/>
              </a:rPr>
              <a:t>www.pecs.com</a:t>
            </a:r>
            <a:endParaRPr lang="en-US" sz="2000" dirty="0" smtClean="0"/>
          </a:p>
          <a:p>
            <a:pPr marL="0" indent="0">
              <a:buNone/>
            </a:pPr>
            <a:endParaRPr lang="en-US" sz="2000" dirty="0" smtClean="0"/>
          </a:p>
          <a:p>
            <a:r>
              <a:rPr lang="en-US" sz="2000" dirty="0" smtClean="0"/>
              <a:t>ISAAC </a:t>
            </a:r>
            <a:r>
              <a:rPr lang="en-US" sz="2000" dirty="0"/>
              <a:t>– the International Society for Augmentative and Alternative </a:t>
            </a:r>
            <a:r>
              <a:rPr lang="en-US" sz="2000" dirty="0" smtClean="0"/>
              <a:t>Communication: </a:t>
            </a:r>
            <a:r>
              <a:rPr lang="en-US" sz="2000" dirty="0" smtClean="0">
                <a:hlinkClick r:id="rId3"/>
              </a:rPr>
              <a:t>www.isaac-online.org/english/home</a:t>
            </a:r>
            <a:endParaRPr lang="en-US" sz="2000" dirty="0"/>
          </a:p>
        </p:txBody>
      </p:sp>
    </p:spTree>
    <p:extLst>
      <p:ext uri="{BB962C8B-B14F-4D97-AF65-F5344CB8AC3E}">
        <p14:creationId xmlns:p14="http://schemas.microsoft.com/office/powerpoint/2010/main" xmlns="" val="154526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a:t>
            </a:r>
          </a:p>
        </p:txBody>
      </p:sp>
      <p:sp>
        <p:nvSpPr>
          <p:cNvPr id="3" name="Content Placeholder 2"/>
          <p:cNvSpPr>
            <a:spLocks noGrp="1"/>
          </p:cNvSpPr>
          <p:nvPr>
            <p:ph idx="1"/>
          </p:nvPr>
        </p:nvSpPr>
        <p:spPr/>
        <p:txBody>
          <a:bodyPr>
            <a:normAutofit fontScale="92500"/>
          </a:bodyPr>
          <a:lstStyle/>
          <a:p>
            <a:r>
              <a:rPr lang="en-US" sz="1400" dirty="0" smtClean="0"/>
              <a:t>Bell, N Visualizing and Verbalizing for Language Comprehension and Thinking</a:t>
            </a:r>
          </a:p>
          <a:p>
            <a:r>
              <a:rPr lang="en-US" sz="1400" dirty="0" smtClean="0"/>
              <a:t>Bondy</a:t>
            </a:r>
            <a:r>
              <a:rPr lang="en-US" sz="1400" dirty="0"/>
              <a:t>, A., &amp; Frost, L. </a:t>
            </a:r>
            <a:r>
              <a:rPr lang="en-US" sz="1400" dirty="0" smtClean="0"/>
              <a:t>(2002), </a:t>
            </a:r>
            <a:r>
              <a:rPr lang="en-US" sz="1400" i="1" dirty="0" smtClean="0"/>
              <a:t>A picture’s worth : PECS and other visual communication strategies in</a:t>
            </a:r>
          </a:p>
          <a:p>
            <a:pPr marL="0" indent="0">
              <a:buNone/>
            </a:pPr>
            <a:r>
              <a:rPr lang="en-US" sz="1400" i="1" dirty="0" smtClean="0"/>
              <a:t>         autism</a:t>
            </a:r>
            <a:r>
              <a:rPr lang="en-US" sz="1400" dirty="0" smtClean="0"/>
              <a:t>. Bethesda, MD: Woodbine House</a:t>
            </a:r>
          </a:p>
          <a:p>
            <a:r>
              <a:rPr lang="en-US" sz="1400" dirty="0" smtClean="0"/>
              <a:t>Bondy</a:t>
            </a:r>
            <a:r>
              <a:rPr lang="en-US" sz="1400" dirty="0"/>
              <a:t>, A., &amp; Frost, L. (1998). The picture exchange communication system.</a:t>
            </a:r>
            <a:r>
              <a:rPr lang="en-US" sz="1400" i="1" dirty="0"/>
              <a:t> Seminars in Speech </a:t>
            </a:r>
            <a:endParaRPr lang="en-US" sz="1400" i="1" dirty="0" smtClean="0"/>
          </a:p>
          <a:p>
            <a:pPr marL="0" indent="0">
              <a:buNone/>
            </a:pPr>
            <a:r>
              <a:rPr lang="en-US" sz="1400" i="1" dirty="0" smtClean="0"/>
              <a:t>         and Language</a:t>
            </a:r>
            <a:r>
              <a:rPr lang="en-US" sz="1400" dirty="0"/>
              <a:t>, 19, 373-389</a:t>
            </a:r>
            <a:r>
              <a:rPr lang="en-US" sz="1400" dirty="0" smtClean="0"/>
              <a:t>.</a:t>
            </a:r>
          </a:p>
          <a:p>
            <a:r>
              <a:rPr lang="en-US" sz="1400" dirty="0"/>
              <a:t>Bondy, A. &amp; Frost, L. (2001). The Picture Exchange Communication System. Behavior Modification, </a:t>
            </a:r>
          </a:p>
          <a:p>
            <a:pPr marL="0" indent="0">
              <a:buNone/>
            </a:pPr>
            <a:r>
              <a:rPr lang="en-US" sz="1400" dirty="0" smtClean="0"/>
              <a:t>         25</a:t>
            </a:r>
            <a:r>
              <a:rPr lang="en-US" sz="1400" dirty="0"/>
              <a:t>, 725-744</a:t>
            </a:r>
            <a:r>
              <a:rPr lang="en-US" sz="1400" dirty="0" smtClean="0"/>
              <a:t>.</a:t>
            </a:r>
            <a:endParaRPr lang="en-US" sz="1400" dirty="0"/>
          </a:p>
          <a:p>
            <a:r>
              <a:rPr lang="en-US" sz="1400" dirty="0" smtClean="0"/>
              <a:t>Charlop-Christy</a:t>
            </a:r>
            <a:r>
              <a:rPr lang="en-US" sz="1400" dirty="0"/>
              <a:t>, M., &amp; Jones, C. (2006). The picture exchange communication system. In R. </a:t>
            </a:r>
            <a:endParaRPr lang="en-US" sz="1400" dirty="0" smtClean="0"/>
          </a:p>
          <a:p>
            <a:pPr marL="0" indent="0">
              <a:buNone/>
            </a:pPr>
            <a:r>
              <a:rPr lang="en-US" sz="1400" dirty="0"/>
              <a:t> </a:t>
            </a:r>
            <a:r>
              <a:rPr lang="en-US" sz="1400" dirty="0" smtClean="0"/>
              <a:t>       McCauley and </a:t>
            </a:r>
            <a:r>
              <a:rPr lang="en-US" sz="1400" dirty="0"/>
              <a:t>M. Fey (Eds.), Treatment of language disorders in children (pp. 105-122</a:t>
            </a:r>
            <a:r>
              <a:rPr lang="en-US" sz="1400" dirty="0" smtClean="0"/>
              <a:t>).Baltimore</a:t>
            </a:r>
            <a:r>
              <a:rPr lang="en-US" sz="1400" dirty="0"/>
              <a:t>, </a:t>
            </a:r>
            <a:r>
              <a:rPr lang="en-US" sz="1400" dirty="0" smtClean="0"/>
              <a:t>  </a:t>
            </a:r>
          </a:p>
          <a:p>
            <a:pPr marL="0" indent="0">
              <a:buNone/>
            </a:pPr>
            <a:r>
              <a:rPr lang="en-US" sz="1400" dirty="0"/>
              <a:t> </a:t>
            </a:r>
            <a:r>
              <a:rPr lang="en-US" sz="1400" dirty="0" smtClean="0"/>
              <a:t>       MD: Paul </a:t>
            </a:r>
            <a:r>
              <a:rPr lang="en-US" sz="1400" dirty="0"/>
              <a:t>H. Brookes</a:t>
            </a:r>
            <a:r>
              <a:rPr lang="en-US" sz="1400" dirty="0" smtClean="0"/>
              <a:t>.</a:t>
            </a:r>
          </a:p>
          <a:p>
            <a:r>
              <a:rPr lang="en-US" sz="1400" dirty="0" smtClean="0"/>
              <a:t>Light, J., (1997) Reflections on the contexts of language learning for children who use aided AAC. </a:t>
            </a:r>
          </a:p>
          <a:p>
            <a:pPr marL="0" indent="0">
              <a:buNone/>
            </a:pPr>
            <a:r>
              <a:rPr lang="en-US" sz="1400" i="1" dirty="0"/>
              <a:t> </a:t>
            </a:r>
            <a:r>
              <a:rPr lang="en-US" sz="1400" i="1" dirty="0" smtClean="0"/>
              <a:t>       Alternative and Augmentative Communication, </a:t>
            </a:r>
            <a:r>
              <a:rPr lang="en-US" sz="1400" dirty="0" smtClean="0"/>
              <a:t>13, 158-171.</a:t>
            </a:r>
          </a:p>
          <a:p>
            <a:r>
              <a:rPr lang="en-US" sz="1400" dirty="0"/>
              <a:t>Light, J.C., Roberts, B., Dimarco, R., &amp; Greiner, N. (1998). Augmentative and </a:t>
            </a:r>
            <a:r>
              <a:rPr lang="en-US" sz="1400" dirty="0" smtClean="0"/>
              <a:t>alternative</a:t>
            </a:r>
            <a:r>
              <a:rPr lang="en-US" sz="1400" dirty="0"/>
              <a:t> </a:t>
            </a:r>
            <a:r>
              <a:rPr lang="en-US" sz="1400" dirty="0" smtClean="0"/>
              <a:t>   </a:t>
            </a:r>
          </a:p>
          <a:p>
            <a:pPr marL="0" indent="0">
              <a:buNone/>
            </a:pPr>
            <a:r>
              <a:rPr lang="en-US" sz="1400" dirty="0"/>
              <a:t> </a:t>
            </a:r>
            <a:r>
              <a:rPr lang="en-US" sz="1400" dirty="0" smtClean="0"/>
              <a:t>        communication </a:t>
            </a:r>
            <a:r>
              <a:rPr lang="en-US" sz="1400" dirty="0"/>
              <a:t>to support receptive and expressive communication for people who have autism</a:t>
            </a:r>
            <a:r>
              <a:rPr lang="en-US" sz="1400" dirty="0" smtClean="0"/>
              <a:t>.</a:t>
            </a:r>
          </a:p>
          <a:p>
            <a:pPr marL="0" indent="0">
              <a:buNone/>
            </a:pPr>
            <a:r>
              <a:rPr lang="en-US" sz="1400" dirty="0" smtClean="0"/>
              <a:t>         </a:t>
            </a:r>
            <a:r>
              <a:rPr lang="en-US" sz="1400" dirty="0"/>
              <a:t>Journal of Communication Disorders, 31, 153-180</a:t>
            </a:r>
            <a:r>
              <a:rPr lang="en-US" sz="1400" dirty="0" smtClean="0"/>
              <a:t>.</a:t>
            </a:r>
          </a:p>
          <a:p>
            <a:r>
              <a:rPr lang="en-US" sz="1400" dirty="0"/>
              <a:t>National Research Council. (2001). Development of Communication. In National Research Council, </a:t>
            </a:r>
            <a:endParaRPr lang="en-US" sz="1400" dirty="0" smtClean="0"/>
          </a:p>
          <a:p>
            <a:pPr marL="0" indent="0">
              <a:buNone/>
            </a:pPr>
            <a:r>
              <a:rPr lang="en-US" sz="1400" dirty="0" smtClean="0"/>
              <a:t>         Educating </a:t>
            </a:r>
            <a:r>
              <a:rPr lang="en-US" sz="1400" dirty="0"/>
              <a:t>children with autism (pp 47-65). Washington, DC: National Academy Press</a:t>
            </a:r>
            <a:r>
              <a:rPr lang="en-US" sz="1400" dirty="0" smtClean="0"/>
              <a:t>.</a:t>
            </a:r>
          </a:p>
          <a:p>
            <a:r>
              <a:rPr lang="en-US" sz="1400" dirty="0" smtClean="0"/>
              <a:t>Preston D</a:t>
            </a:r>
            <a:r>
              <a:rPr lang="en-US" sz="1400" dirty="0"/>
              <a:t>, Carter M, A review of the efficacy of the picture exchange communication system </a:t>
            </a:r>
            <a:endParaRPr lang="en-US" sz="1400" dirty="0" smtClean="0"/>
          </a:p>
          <a:p>
            <a:pPr marL="0" indent="0">
              <a:buNone/>
            </a:pPr>
            <a:r>
              <a:rPr lang="en-US" sz="1400" dirty="0"/>
              <a:t> </a:t>
            </a:r>
            <a:r>
              <a:rPr lang="en-US" sz="1400" dirty="0" smtClean="0"/>
              <a:t>       intervention</a:t>
            </a:r>
            <a:r>
              <a:rPr lang="en-US" sz="1400" dirty="0"/>
              <a:t>. Journal of Autism and Developmental Disorders (2009) </a:t>
            </a:r>
            <a:r>
              <a:rPr lang="en-US" sz="1400" dirty="0" smtClean="0"/>
              <a:t> Volume</a:t>
            </a:r>
            <a:r>
              <a:rPr lang="en-US" sz="1400" dirty="0"/>
              <a:t>: 39, Issue: 10, </a:t>
            </a:r>
            <a:endParaRPr lang="en-US" sz="1400" dirty="0" smtClean="0"/>
          </a:p>
          <a:p>
            <a:pPr marL="0" indent="0">
              <a:buNone/>
            </a:pPr>
            <a:r>
              <a:rPr lang="en-US" sz="1400" dirty="0"/>
              <a:t> </a:t>
            </a:r>
            <a:r>
              <a:rPr lang="en-US" sz="1400" dirty="0" smtClean="0"/>
              <a:t>       Pages</a:t>
            </a:r>
            <a:r>
              <a:rPr lang="en-US" sz="1400" dirty="0"/>
              <a:t>: 1471-86</a:t>
            </a:r>
            <a:endParaRPr lang="en-US" sz="1400" dirty="0" smtClean="0"/>
          </a:p>
          <a:p>
            <a:endParaRPr lang="en-US" sz="1400" dirty="0" smtClean="0"/>
          </a:p>
          <a:p>
            <a:endParaRPr lang="en-US" sz="1400" dirty="0" smtClean="0"/>
          </a:p>
        </p:txBody>
      </p:sp>
    </p:spTree>
    <p:extLst>
      <p:ext uri="{BB962C8B-B14F-4D97-AF65-F5344CB8AC3E}">
        <p14:creationId xmlns:p14="http://schemas.microsoft.com/office/powerpoint/2010/main" xmlns="" val="229914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304800" y="1600200"/>
            <a:ext cx="8229600" cy="4876800"/>
          </a:xfrm>
        </p:spPr>
        <p:txBody>
          <a:bodyPr>
            <a:normAutofit/>
          </a:bodyPr>
          <a:lstStyle/>
          <a:p>
            <a:pPr>
              <a:buClrTx/>
            </a:pPr>
            <a:r>
              <a:rPr lang="en-US" sz="2800" dirty="0" smtClean="0"/>
              <a:t>An estimated 1/3 to 1/2 </a:t>
            </a:r>
            <a:r>
              <a:rPr lang="en-US" sz="2800" dirty="0"/>
              <a:t>of children </a:t>
            </a:r>
            <a:r>
              <a:rPr lang="en-US" sz="2800" dirty="0" smtClean="0"/>
              <a:t>and adults </a:t>
            </a:r>
            <a:r>
              <a:rPr lang="en-US" sz="2800" dirty="0"/>
              <a:t>with autism do not use speech </a:t>
            </a:r>
            <a:r>
              <a:rPr lang="en-US" sz="2800" dirty="0" smtClean="0"/>
              <a:t>functionally. </a:t>
            </a:r>
          </a:p>
          <a:p>
            <a:pPr marL="0" indent="0" algn="r">
              <a:buNone/>
            </a:pPr>
            <a:endParaRPr lang="en-US" dirty="0" smtClean="0">
              <a:solidFill>
                <a:srgbClr val="FF0000"/>
              </a:solidFill>
            </a:endParaRPr>
          </a:p>
          <a:p>
            <a:pPr marL="0" indent="0" algn="r">
              <a:buNone/>
            </a:pPr>
            <a:endParaRPr lang="en-US" dirty="0" smtClean="0">
              <a:solidFill>
                <a:srgbClr val="FF0000"/>
              </a:solidFill>
            </a:endParaRPr>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en-US" dirty="0" smtClean="0"/>
          </a:p>
          <a:p>
            <a:pPr marL="0" indent="0" algn="r">
              <a:buNone/>
            </a:pPr>
            <a:r>
              <a:rPr lang="en-US" dirty="0" smtClean="0"/>
              <a:t> </a:t>
            </a:r>
          </a:p>
          <a:p>
            <a:pPr marL="0" indent="0" algn="r">
              <a:buNone/>
            </a:pPr>
            <a:r>
              <a:rPr lang="en-US" sz="900" dirty="0" smtClean="0"/>
              <a:t>(National Research </a:t>
            </a:r>
            <a:r>
              <a:rPr lang="en-US" sz="900" dirty="0"/>
              <a:t>Council, </a:t>
            </a:r>
            <a:r>
              <a:rPr lang="en-US" sz="900" dirty="0" smtClean="0"/>
              <a:t>2001</a:t>
            </a:r>
            <a:r>
              <a:rPr lang="en-US" sz="900" dirty="0"/>
              <a:t>)</a:t>
            </a:r>
            <a:r>
              <a:rPr lang="en-US" sz="900" dirty="0" smtClean="0"/>
              <a:t> </a:t>
            </a:r>
            <a:endParaRPr lang="en-US" sz="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2590800"/>
            <a:ext cx="3571875" cy="307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8748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Speech Difficulties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2548354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35715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Bill of Rights</a:t>
            </a:r>
            <a:endParaRPr lang="en-US" dirty="0"/>
          </a:p>
        </p:txBody>
      </p:sp>
      <p:sp>
        <p:nvSpPr>
          <p:cNvPr id="3" name="Content Placeholder 2"/>
          <p:cNvSpPr>
            <a:spLocks noGrp="1"/>
          </p:cNvSpPr>
          <p:nvPr>
            <p:ph idx="1"/>
          </p:nvPr>
        </p:nvSpPr>
        <p:spPr/>
        <p:txBody>
          <a:bodyPr/>
          <a:lstStyle/>
          <a:p>
            <a:pPr marL="0" indent="0">
              <a:buNone/>
            </a:pPr>
            <a:r>
              <a:rPr lang="en-US" dirty="0" smtClean="0"/>
              <a:t>“All persons, regardless of the extent of their disability, have a basic right to affect, through communication, the conditions of their own existence.” </a:t>
            </a:r>
            <a:r>
              <a:rPr lang="en-US" sz="1100" dirty="0" smtClean="0"/>
              <a:t>(National Joint Committee for the Communicative Needs of Persons with Severe Disabilities, 1992)</a:t>
            </a:r>
          </a:p>
          <a:p>
            <a:endParaRPr lang="en-US" dirty="0" smtClean="0"/>
          </a:p>
          <a:p>
            <a:pPr marL="0" indent="0">
              <a:buNone/>
            </a:pPr>
            <a:r>
              <a:rPr lang="en-US" dirty="0" smtClean="0"/>
              <a:t>#1 Right…</a:t>
            </a:r>
            <a:endParaRPr lang="en-US" dirty="0"/>
          </a:p>
          <a:p>
            <a:pPr marL="0" indent="0">
              <a:buNone/>
            </a:pPr>
            <a:r>
              <a:rPr lang="en-US" dirty="0" smtClean="0"/>
              <a:t>The right to request desired objects, actions, events, persons and to express personal preferences or feelings.</a:t>
            </a: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xmlns="" val="30314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Augmentative and Alternative Communication  </a:t>
            </a:r>
            <a:r>
              <a:rPr lang="en-US" dirty="0" smtClean="0"/>
              <a:t>(“AAC”)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6149690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15200" y="6123801"/>
            <a:ext cx="1447800" cy="276999"/>
          </a:xfrm>
          <a:prstGeom prst="rect">
            <a:avLst/>
          </a:prstGeom>
          <a:noFill/>
        </p:spPr>
        <p:txBody>
          <a:bodyPr wrap="square" rtlCol="0">
            <a:spAutoFit/>
          </a:bodyPr>
          <a:lstStyle/>
          <a:p>
            <a:r>
              <a:rPr lang="en-US" sz="1200" dirty="0"/>
              <a:t>ASHA 1991</a:t>
            </a:r>
          </a:p>
        </p:txBody>
      </p:sp>
    </p:spTree>
    <p:extLst>
      <p:ext uri="{BB962C8B-B14F-4D97-AF65-F5344CB8AC3E}">
        <p14:creationId xmlns:p14="http://schemas.microsoft.com/office/powerpoint/2010/main" xmlns="" val="4474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PECS?</a:t>
            </a:r>
            <a:endParaRPr lang="en-US" dirty="0"/>
          </a:p>
        </p:txBody>
      </p:sp>
      <p:sp>
        <p:nvSpPr>
          <p:cNvPr id="3" name="Content Placeholder 2"/>
          <p:cNvSpPr>
            <a:spLocks noGrp="1"/>
          </p:cNvSpPr>
          <p:nvPr>
            <p:ph idx="1"/>
          </p:nvPr>
        </p:nvSpPr>
        <p:spPr/>
        <p:txBody>
          <a:bodyPr>
            <a:normAutofit lnSpcReduction="10000"/>
          </a:bodyPr>
          <a:lstStyle/>
          <a:p>
            <a:pPr>
              <a:buClrTx/>
            </a:pPr>
            <a:r>
              <a:rPr lang="en-US" dirty="0"/>
              <a:t>Developed by Andy Bondy, Ph.D. </a:t>
            </a:r>
            <a:r>
              <a:rPr lang="en-US" dirty="0" smtClean="0"/>
              <a:t>&amp; Lori </a:t>
            </a:r>
            <a:r>
              <a:rPr lang="en-US" dirty="0"/>
              <a:t>Frost, M.S., CCC-SLP in 1985</a:t>
            </a:r>
            <a:endParaRPr lang="en-US" dirty="0" smtClean="0"/>
          </a:p>
          <a:p>
            <a:endParaRPr lang="en-US" dirty="0"/>
          </a:p>
          <a:p>
            <a:pPr>
              <a:buClrTx/>
            </a:pPr>
            <a:r>
              <a:rPr lang="en-US" dirty="0"/>
              <a:t>Teaches functional communication that is immediately useful by exchanging visual symbols for communication purposes</a:t>
            </a:r>
          </a:p>
          <a:p>
            <a:pPr>
              <a:buClrTx/>
            </a:pPr>
            <a:endParaRPr lang="en-US" dirty="0"/>
          </a:p>
          <a:p>
            <a:pPr>
              <a:buClrTx/>
            </a:pPr>
            <a:r>
              <a:rPr lang="en-US" dirty="0"/>
              <a:t>Based on principles of Applied Behavior Analysis and on B.F. Skinner’s 1957 book, </a:t>
            </a:r>
            <a:r>
              <a:rPr lang="en-US" i="1" dirty="0"/>
              <a:t>“Verbal Behavior”</a:t>
            </a:r>
          </a:p>
          <a:p>
            <a:pPr>
              <a:buClrTx/>
            </a:pPr>
            <a:endParaRPr lang="en-US" dirty="0"/>
          </a:p>
          <a:p>
            <a:pPr>
              <a:buClrTx/>
            </a:pPr>
            <a:r>
              <a:rPr lang="en-US" dirty="0"/>
              <a:t>Fields of applied behavioral analysis + speech-language pathology =  effective method of teaching functional communication</a:t>
            </a:r>
          </a:p>
          <a:p>
            <a:endParaRPr lang="en-US" dirty="0"/>
          </a:p>
          <a:p>
            <a:endParaRPr lang="en-US" dirty="0"/>
          </a:p>
        </p:txBody>
      </p:sp>
      <p:sp>
        <p:nvSpPr>
          <p:cNvPr id="4" name="TextBox 3"/>
          <p:cNvSpPr txBox="1"/>
          <p:nvPr/>
        </p:nvSpPr>
        <p:spPr>
          <a:xfrm>
            <a:off x="6553200" y="6172200"/>
            <a:ext cx="2438400" cy="276999"/>
          </a:xfrm>
          <a:prstGeom prst="rect">
            <a:avLst/>
          </a:prstGeom>
          <a:noFill/>
        </p:spPr>
        <p:txBody>
          <a:bodyPr wrap="square" rtlCol="0">
            <a:spAutoFit/>
          </a:bodyPr>
          <a:lstStyle/>
          <a:p>
            <a:r>
              <a:rPr lang="en-US" sz="1200" dirty="0" smtClean="0"/>
              <a:t>Bondy &amp; Sulzer-Azaroff 2002</a:t>
            </a:r>
            <a:endParaRPr lang="en-US" sz="1200" dirty="0"/>
          </a:p>
        </p:txBody>
      </p:sp>
    </p:spTree>
    <p:extLst>
      <p:ext uri="{BB962C8B-B14F-4D97-AF65-F5344CB8AC3E}">
        <p14:creationId xmlns:p14="http://schemas.microsoft.com/office/powerpoint/2010/main" xmlns="" val="125676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does the child learn?</a:t>
            </a: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752601"/>
            <a:ext cx="4038600" cy="3276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0574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4436</TotalTime>
  <Words>1777</Words>
  <Application>Microsoft Office PowerPoint</Application>
  <PresentationFormat>On-screen Show (4:3)</PresentationFormat>
  <Paragraphs>312</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  Why pecs? PICTURE EXCHANGE COMMUNICATION SYSTEM (PECS)</vt:lpstr>
      <vt:lpstr>Objectives</vt:lpstr>
      <vt:lpstr>Why do we communicate?</vt:lpstr>
      <vt:lpstr>Challenges</vt:lpstr>
      <vt:lpstr>Non-Functional Speech Difficulties</vt:lpstr>
      <vt:lpstr>Communication Bill of Rights</vt:lpstr>
      <vt:lpstr>Augmentative and Alternative Communication  (“AAC”)</vt:lpstr>
      <vt:lpstr>What is PECS?</vt:lpstr>
      <vt:lpstr>What does the child learn?</vt:lpstr>
      <vt:lpstr> What does the Child Learn?</vt:lpstr>
      <vt:lpstr>Components</vt:lpstr>
      <vt:lpstr>How does PECS Work?</vt:lpstr>
      <vt:lpstr>Possible PECS Candidate?</vt:lpstr>
      <vt:lpstr>Slide 14</vt:lpstr>
      <vt:lpstr>Slide 15</vt:lpstr>
      <vt:lpstr>PECS Popularity</vt:lpstr>
      <vt:lpstr>Myths</vt:lpstr>
      <vt:lpstr>   Myths   </vt:lpstr>
      <vt:lpstr>Myths</vt:lpstr>
      <vt:lpstr>Cognitive Basis of Autism: Profile of Cognitive Strengths/Weaknesses                (Minshew, Goldstein &amp; Siegel, 1997; Williams, Goldstein &amp; Minshew, 2006)</vt:lpstr>
      <vt:lpstr>Why is Language Processing Difficult?        </vt:lpstr>
      <vt:lpstr>Implications for Language Intervention</vt:lpstr>
      <vt:lpstr>A Review of the Efficacy of PECS Intervention                                         Deborah Preston &amp; Mark Cater 2009</vt:lpstr>
      <vt:lpstr>Efficacy &amp; Effectiveness</vt:lpstr>
      <vt:lpstr>Speech Development</vt:lpstr>
      <vt:lpstr>Socio-Communication Functions</vt:lpstr>
      <vt:lpstr>Behaviors</vt:lpstr>
      <vt:lpstr>Maintenance             Generalization       </vt:lpstr>
      <vt:lpstr>Efficacy Review- Discussion</vt:lpstr>
      <vt:lpstr>Conclusion</vt:lpstr>
      <vt:lpstr>To Learn More…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pecs?</dc:title>
  <dc:creator>Ann</dc:creator>
  <cp:lastModifiedBy>joseph</cp:lastModifiedBy>
  <cp:revision>243</cp:revision>
  <dcterms:created xsi:type="dcterms:W3CDTF">2011-11-06T22:31:19Z</dcterms:created>
  <dcterms:modified xsi:type="dcterms:W3CDTF">2012-03-28T05:27:46Z</dcterms:modified>
</cp:coreProperties>
</file>